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omments/comment1.xml" ContentType="application/vnd.openxmlformats-officedocument.presentationml.comment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108"/>
  </p:notesMasterIdLst>
  <p:sldIdLst>
    <p:sldId id="308" r:id="rId2"/>
    <p:sldId id="288" r:id="rId3"/>
    <p:sldId id="303" r:id="rId4"/>
    <p:sldId id="259" r:id="rId5"/>
    <p:sldId id="305" r:id="rId6"/>
    <p:sldId id="266" r:id="rId7"/>
    <p:sldId id="332" r:id="rId8"/>
    <p:sldId id="334" r:id="rId9"/>
    <p:sldId id="333" r:id="rId10"/>
    <p:sldId id="273" r:id="rId11"/>
    <p:sldId id="268" r:id="rId12"/>
    <p:sldId id="261" r:id="rId13"/>
    <p:sldId id="297" r:id="rId14"/>
    <p:sldId id="298" r:id="rId15"/>
    <p:sldId id="299" r:id="rId16"/>
    <p:sldId id="340" r:id="rId17"/>
    <p:sldId id="316" r:id="rId18"/>
    <p:sldId id="329" r:id="rId19"/>
    <p:sldId id="358" r:id="rId20"/>
    <p:sldId id="311" r:id="rId21"/>
    <p:sldId id="319" r:id="rId22"/>
    <p:sldId id="416" r:id="rId23"/>
    <p:sldId id="314" r:id="rId24"/>
    <p:sldId id="315" r:id="rId25"/>
    <p:sldId id="324" r:id="rId26"/>
    <p:sldId id="330" r:id="rId27"/>
    <p:sldId id="368" r:id="rId28"/>
    <p:sldId id="380" r:id="rId29"/>
    <p:sldId id="381" r:id="rId30"/>
    <p:sldId id="382" r:id="rId31"/>
    <p:sldId id="383" r:id="rId32"/>
    <p:sldId id="384" r:id="rId33"/>
    <p:sldId id="385" r:id="rId34"/>
    <p:sldId id="386" r:id="rId35"/>
    <p:sldId id="387" r:id="rId36"/>
    <p:sldId id="390" r:id="rId37"/>
    <p:sldId id="388" r:id="rId38"/>
    <p:sldId id="389" r:id="rId39"/>
    <p:sldId id="391" r:id="rId40"/>
    <p:sldId id="392" r:id="rId41"/>
    <p:sldId id="396" r:id="rId42"/>
    <p:sldId id="393" r:id="rId43"/>
    <p:sldId id="394" r:id="rId44"/>
    <p:sldId id="395" r:id="rId45"/>
    <p:sldId id="401" r:id="rId46"/>
    <p:sldId id="397" r:id="rId47"/>
    <p:sldId id="402" r:id="rId48"/>
    <p:sldId id="326" r:id="rId49"/>
    <p:sldId id="409" r:id="rId50"/>
    <p:sldId id="403" r:id="rId51"/>
    <p:sldId id="405" r:id="rId52"/>
    <p:sldId id="406" r:id="rId53"/>
    <p:sldId id="407" r:id="rId54"/>
    <p:sldId id="408" r:id="rId55"/>
    <p:sldId id="404" r:id="rId56"/>
    <p:sldId id="410" r:id="rId57"/>
    <p:sldId id="415" r:id="rId58"/>
    <p:sldId id="411" r:id="rId59"/>
    <p:sldId id="412" r:id="rId60"/>
    <p:sldId id="421" r:id="rId61"/>
    <p:sldId id="369" r:id="rId62"/>
    <p:sldId id="370" r:id="rId63"/>
    <p:sldId id="371" r:id="rId64"/>
    <p:sldId id="325" r:id="rId65"/>
    <p:sldId id="372" r:id="rId66"/>
    <p:sldId id="418" r:id="rId67"/>
    <p:sldId id="373" r:id="rId68"/>
    <p:sldId id="417" r:id="rId69"/>
    <p:sldId id="366" r:id="rId70"/>
    <p:sldId id="361" r:id="rId71"/>
    <p:sldId id="364" r:id="rId72"/>
    <p:sldId id="420" r:id="rId73"/>
    <p:sldId id="375" r:id="rId74"/>
    <p:sldId id="363" r:id="rId75"/>
    <p:sldId id="374" r:id="rId76"/>
    <p:sldId id="344" r:id="rId77"/>
    <p:sldId id="317" r:id="rId78"/>
    <p:sldId id="320" r:id="rId79"/>
    <p:sldId id="321" r:id="rId80"/>
    <p:sldId id="345" r:id="rId81"/>
    <p:sldId id="346" r:id="rId82"/>
    <p:sldId id="306" r:id="rId83"/>
    <p:sldId id="347" r:id="rId84"/>
    <p:sldId id="348" r:id="rId85"/>
    <p:sldId id="349" r:id="rId86"/>
    <p:sldId id="350" r:id="rId87"/>
    <p:sldId id="351" r:id="rId88"/>
    <p:sldId id="352" r:id="rId89"/>
    <p:sldId id="377" r:id="rId90"/>
    <p:sldId id="353" r:id="rId91"/>
    <p:sldId id="270" r:id="rId92"/>
    <p:sldId id="355" r:id="rId93"/>
    <p:sldId id="354" r:id="rId94"/>
    <p:sldId id="277" r:id="rId95"/>
    <p:sldId id="278" r:id="rId96"/>
    <p:sldId id="271" r:id="rId97"/>
    <p:sldId id="272" r:id="rId98"/>
    <p:sldId id="274" r:id="rId99"/>
    <p:sldId id="275" r:id="rId100"/>
    <p:sldId id="276" r:id="rId101"/>
    <p:sldId id="379" r:id="rId102"/>
    <p:sldId id="279" r:id="rId103"/>
    <p:sldId id="280" r:id="rId104"/>
    <p:sldId id="281" r:id="rId105"/>
    <p:sldId id="285" r:id="rId106"/>
    <p:sldId id="294" r:id="rId107"/>
  </p:sldIdLst>
  <p:sldSz cx="9144000" cy="5143500" type="screen16x9"/>
  <p:notesSz cx="6858000" cy="9144000"/>
  <p:embeddedFontLst>
    <p:embeddedFont>
      <p:font typeface="Abadi" panose="020B0604020104020204" pitchFamily="34" charset="0"/>
      <p:regular r:id="rId109"/>
    </p:embeddedFont>
    <p:embeddedFont>
      <p:font typeface="Aharoni" panose="02010803020104030203" pitchFamily="2" charset="-79"/>
      <p:bold r:id="rId110"/>
    </p:embeddedFont>
    <p:embeddedFont>
      <p:font typeface="Arial Rounded MT Bold" panose="020F0704030504030204" pitchFamily="34" charset="0"/>
      <p:regular r:id="rId111"/>
    </p:embeddedFont>
    <p:embeddedFont>
      <p:font typeface="Bahnschrift SemiLight SemiConde" panose="020B0502040204020203" pitchFamily="34" charset="0"/>
      <p:regular r:id="rId112"/>
    </p:embeddedFont>
    <p:embeddedFont>
      <p:font typeface="Berlin Sans FB Demi" panose="020E0802020502020306" pitchFamily="34" charset="0"/>
      <p:bold r:id="rId113"/>
    </p:embeddedFont>
    <p:embeddedFont>
      <p:font typeface="Calibri" panose="020F0502020204030204" pitchFamily="34" charset="0"/>
      <p:regular r:id="rId114"/>
      <p:bold r:id="rId115"/>
      <p:italic r:id="rId116"/>
      <p:boldItalic r:id="rId117"/>
    </p:embeddedFont>
    <p:embeddedFont>
      <p:font typeface="Calibri Light" panose="020F0302020204030204" pitchFamily="34" charset="0"/>
      <p:regular r:id="rId118"/>
      <p:italic r:id="rId119"/>
    </p:embeddedFont>
    <p:embeddedFont>
      <p:font typeface="Cambria" panose="02040503050406030204" pitchFamily="18" charset="0"/>
      <p:regular r:id="rId120"/>
      <p:bold r:id="rId121"/>
      <p:italic r:id="rId122"/>
      <p:boldItalic r:id="rId123"/>
    </p:embeddedFont>
    <p:embeddedFont>
      <p:font typeface="Cavolini" panose="03000502040302020204" pitchFamily="66" charset="0"/>
      <p:regular r:id="rId124"/>
      <p:bold r:id="rId125"/>
      <p:italic r:id="rId126"/>
      <p:boldItalic r:id="rId127"/>
    </p:embeddedFont>
    <p:embeddedFont>
      <p:font typeface="Consolas" panose="020B0609020204030204" pitchFamily="49" charset="0"/>
      <p:regular r:id="rId128"/>
      <p:bold r:id="rId129"/>
      <p:italic r:id="rId130"/>
      <p:boldItalic r:id="rId131"/>
    </p:embeddedFont>
    <p:embeddedFont>
      <p:font typeface="Corbel" panose="020B0503020204020204" pitchFamily="34" charset="0"/>
      <p:regular r:id="rId132"/>
      <p:bold r:id="rId133"/>
      <p:italic r:id="rId134"/>
      <p:boldItalic r:id="rId135"/>
    </p:embeddedFont>
    <p:embeddedFont>
      <p:font typeface="Georgia" panose="02040502050405020303" pitchFamily="18" charset="0"/>
      <p:regular r:id="rId136"/>
      <p:bold r:id="rId137"/>
      <p:italic r:id="rId138"/>
      <p:boldItalic r:id="rId139"/>
    </p:embeddedFont>
    <p:embeddedFont>
      <p:font typeface="Hind" panose="02000000000000000000" pitchFamily="2" charset="0"/>
      <p:regular r:id="rId140"/>
      <p:bold r:id="rId141"/>
    </p:embeddedFont>
    <p:embeddedFont>
      <p:font typeface="Kristen ITC" panose="03050502040202030202" pitchFamily="66" charset="0"/>
      <p:regular r:id="rId142"/>
    </p:embeddedFont>
    <p:embeddedFont>
      <p:font typeface="Montserrat" panose="00000500000000000000" pitchFamily="2" charset="0"/>
      <p:regular r:id="rId143"/>
      <p:bold r:id="rId144"/>
      <p:italic r:id="rId145"/>
      <p:boldItalic r:id="rId146"/>
    </p:embeddedFont>
    <p:embeddedFont>
      <p:font typeface="open sans" panose="020B0606030504020204" pitchFamily="34" charset="0"/>
      <p:regular r:id="rId147"/>
      <p:bold r:id="rId148"/>
      <p:italic r:id="rId149"/>
      <p:boldItalic r:id="rId150"/>
    </p:embeddedFont>
    <p:embeddedFont>
      <p:font typeface="Segoe UI Historic" panose="020B0502040204020203" pitchFamily="34" charset="0"/>
      <p:regular r:id="rId151"/>
    </p:embeddedFont>
    <p:embeddedFont>
      <p:font typeface="Showcard Gothic" panose="04020904020102020604" pitchFamily="82" charset="0"/>
      <p:regular r:id="rId1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en Sy" initials="TS" lastIdx="1" clrIdx="0">
    <p:extLst>
      <p:ext uri="{19B8F6BF-5375-455C-9EA6-DF929625EA0E}">
        <p15:presenceInfo xmlns:p15="http://schemas.microsoft.com/office/powerpoint/2012/main" userId="20f5e77fe9a03c3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D87B"/>
    <a:srgbClr val="FFD479"/>
    <a:srgbClr val="6699FF"/>
    <a:srgbClr val="545255"/>
    <a:srgbClr val="535154"/>
    <a:srgbClr val="00576C"/>
    <a:srgbClr val="E2E4E1"/>
    <a:srgbClr val="EDEFEE"/>
    <a:srgbClr val="E4E6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7CEAFF-817A-4E30-B839-56DBF2F295D4}" v="2559" dt="2021-10-07T17:57:59.872"/>
    <p1510:client id="{3405DB34-F004-DF6E-C207-DA2FB97997D8}" v="2" dt="2021-10-07T17:57:19.959"/>
    <p1510:client id="{39170A54-1BA6-676E-88B5-702AED387469}" v="35" dt="2021-10-07T17:45:36.667"/>
    <p1510:client id="{4962C30A-64FD-47B2-B665-086269449A5E}" v="544" dt="2021-10-07T17:54:10.437"/>
    <p1510:client id="{D183EA5E-FB52-4633-9DA7-71659F193453}" v="2" dt="2021-10-07T16:44:40.794"/>
    <p1510:client id="{E6268CCC-AEE9-4F89-990A-D644B7BD766F}" v="2" dt="2021-10-07T16:46:46.261"/>
  </p1510:revLst>
</p1510:revInfo>
</file>

<file path=ppt/tableStyles.xml><?xml version="1.0" encoding="utf-8"?>
<a:tblStyleLst xmlns:a="http://schemas.openxmlformats.org/drawingml/2006/main" def="{DFE94C55-3BF5-4F1D-8934-C497759DD8FB}">
  <a:tblStyle styleId="{DFE94C55-3BF5-4F1D-8934-C497759DD8F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01F01E3-47BD-4EA3-B0AE-AC8491B48D5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993" autoAdjust="0"/>
  </p:normalViewPr>
  <p:slideViewPr>
    <p:cSldViewPr snapToGrid="0">
      <p:cViewPr varScale="1">
        <p:scale>
          <a:sx n="108" d="100"/>
          <a:sy n="108" d="100"/>
        </p:scale>
        <p:origin x="17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9.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4.fntdata"/><Relationship Id="rId133" Type="http://schemas.openxmlformats.org/officeDocument/2006/relationships/font" Target="fonts/font25.fntdata"/><Relationship Id="rId138" Type="http://schemas.openxmlformats.org/officeDocument/2006/relationships/font" Target="fonts/font30.fntdata"/><Relationship Id="rId154"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5.fntdata"/><Relationship Id="rId128" Type="http://schemas.openxmlformats.org/officeDocument/2006/relationships/font" Target="fonts/font20.fntdata"/><Relationship Id="rId144" Type="http://schemas.openxmlformats.org/officeDocument/2006/relationships/font" Target="fonts/font36.fntdata"/><Relationship Id="rId149" Type="http://schemas.openxmlformats.org/officeDocument/2006/relationships/font" Target="fonts/font4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5.fntdata"/><Relationship Id="rId118" Type="http://schemas.openxmlformats.org/officeDocument/2006/relationships/font" Target="fonts/font10.fntdata"/><Relationship Id="rId134" Type="http://schemas.openxmlformats.org/officeDocument/2006/relationships/font" Target="fonts/font26.fntdata"/><Relationship Id="rId139" Type="http://schemas.openxmlformats.org/officeDocument/2006/relationships/font" Target="fonts/font31.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42.fntdata"/><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124" Type="http://schemas.openxmlformats.org/officeDocument/2006/relationships/font" Target="fonts/font16.fntdata"/><Relationship Id="rId129"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3.fntdata"/><Relationship Id="rId132" Type="http://schemas.openxmlformats.org/officeDocument/2006/relationships/font" Target="fonts/font24.fntdata"/><Relationship Id="rId140" Type="http://schemas.openxmlformats.org/officeDocument/2006/relationships/font" Target="fonts/font32.fntdata"/><Relationship Id="rId145" Type="http://schemas.openxmlformats.org/officeDocument/2006/relationships/font" Target="fonts/font37.fntdata"/><Relationship Id="rId15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6.fntdata"/><Relationship Id="rId119" Type="http://schemas.openxmlformats.org/officeDocument/2006/relationships/font" Target="fonts/font11.fntdata"/><Relationship Id="rId12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4.fntdata"/><Relationship Id="rId130" Type="http://schemas.openxmlformats.org/officeDocument/2006/relationships/font" Target="fonts/font22.fntdata"/><Relationship Id="rId135" Type="http://schemas.openxmlformats.org/officeDocument/2006/relationships/font" Target="fonts/font27.fntdata"/><Relationship Id="rId143" Type="http://schemas.openxmlformats.org/officeDocument/2006/relationships/font" Target="fonts/font35.fntdata"/><Relationship Id="rId148" Type="http://schemas.openxmlformats.org/officeDocument/2006/relationships/font" Target="fonts/font40.fntdata"/><Relationship Id="rId151" Type="http://schemas.openxmlformats.org/officeDocument/2006/relationships/font" Target="fonts/font43.fntdata"/><Relationship Id="rId15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2.fntdata"/><Relationship Id="rId125" Type="http://schemas.openxmlformats.org/officeDocument/2006/relationships/font" Target="fonts/font17.fntdata"/><Relationship Id="rId141" Type="http://schemas.openxmlformats.org/officeDocument/2006/relationships/font" Target="fonts/font33.fntdata"/><Relationship Id="rId146" Type="http://schemas.openxmlformats.org/officeDocument/2006/relationships/font" Target="fonts/font3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fntdata"/><Relationship Id="rId115" Type="http://schemas.openxmlformats.org/officeDocument/2006/relationships/font" Target="fonts/font7.fntdata"/><Relationship Id="rId131" Type="http://schemas.openxmlformats.org/officeDocument/2006/relationships/font" Target="fonts/font23.fntdata"/><Relationship Id="rId136" Type="http://schemas.openxmlformats.org/officeDocument/2006/relationships/font" Target="fonts/font28.fntdata"/><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4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8.fntdata"/><Relationship Id="rId147" Type="http://schemas.openxmlformats.org/officeDocument/2006/relationships/font" Target="fonts/font3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3.fntdata"/><Relationship Id="rId142" Type="http://schemas.openxmlformats.org/officeDocument/2006/relationships/font" Target="fonts/font3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8.fntdata"/><Relationship Id="rId137" Type="http://schemas.openxmlformats.org/officeDocument/2006/relationships/font" Target="fonts/font29.fntdata"/><Relationship Id="rId158"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06T10:38:08.977" idx="1">
    <p:pos x="10" y="10"/>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C18F2F-07D2-46EC-8467-A6CA7CD852C2}" type="doc">
      <dgm:prSet loTypeId="urn:microsoft.com/office/officeart/2008/layout/VerticalCircleList" loCatId="list" qsTypeId="urn:microsoft.com/office/officeart/2005/8/quickstyle/3d3" qsCatId="3D" csTypeId="urn:microsoft.com/office/officeart/2005/8/colors/colorful4" csCatId="colorful" phldr="1"/>
      <dgm:spPr/>
      <dgm:t>
        <a:bodyPr/>
        <a:lstStyle/>
        <a:p>
          <a:endParaRPr lang="en-US"/>
        </a:p>
      </dgm:t>
    </dgm:pt>
    <dgm:pt modelId="{C2AB7BC0-4874-4D7E-93BE-7C5CC6388CB0}">
      <dgm:prSet phldrT="[Text]" custT="1"/>
      <dgm:spPr/>
      <dgm:t>
        <a:bodyPr/>
        <a:lstStyle/>
        <a:p>
          <a:r>
            <a:rPr lang="vi-VN" sz="4800" dirty="0" err="1">
              <a:latin typeface="Bahnschrift SemiLight SemiConde" panose="020B0502040204020203" pitchFamily="34" charset="0"/>
            </a:rPr>
            <a:t>Giới</a:t>
          </a:r>
          <a:r>
            <a:rPr lang="vi-VN" sz="4800" dirty="0">
              <a:latin typeface="Bahnschrift SemiLight SemiConde" panose="020B0502040204020203" pitchFamily="34" charset="0"/>
            </a:rPr>
            <a:t> </a:t>
          </a:r>
          <a:r>
            <a:rPr lang="vi-VN" sz="4800" dirty="0" err="1">
              <a:latin typeface="Bahnschrift SemiLight SemiConde" panose="020B0502040204020203" pitchFamily="34" charset="0"/>
            </a:rPr>
            <a:t>thiệu</a:t>
          </a:r>
          <a:endParaRPr lang="en-US" sz="4800" dirty="0">
            <a:latin typeface="Bahnschrift SemiLight SemiConde" panose="020B0502040204020203" pitchFamily="34" charset="0"/>
          </a:endParaRPr>
        </a:p>
      </dgm:t>
    </dgm:pt>
    <dgm:pt modelId="{FDBE9B48-0C61-4737-B0AA-37DA22CC9B7C}" type="parTrans" cxnId="{96E22271-9327-4A89-85C8-45A39BCEACA1}">
      <dgm:prSet/>
      <dgm:spPr/>
      <dgm:t>
        <a:bodyPr/>
        <a:lstStyle/>
        <a:p>
          <a:endParaRPr lang="en-US">
            <a:latin typeface="Bahnschrift SemiLight SemiConde" panose="020B0502040204020203" pitchFamily="34" charset="0"/>
          </a:endParaRPr>
        </a:p>
      </dgm:t>
    </dgm:pt>
    <dgm:pt modelId="{19A17623-3CD6-48AE-A0FE-2F5DBB67C849}" type="sibTrans" cxnId="{96E22271-9327-4A89-85C8-45A39BCEACA1}">
      <dgm:prSet/>
      <dgm:spPr/>
      <dgm:t>
        <a:bodyPr/>
        <a:lstStyle/>
        <a:p>
          <a:endParaRPr lang="en-US">
            <a:latin typeface="Bahnschrift SemiLight SemiConde" panose="020B0502040204020203" pitchFamily="34" charset="0"/>
          </a:endParaRPr>
        </a:p>
      </dgm:t>
    </dgm:pt>
    <dgm:pt modelId="{537BAC71-D1AF-4E9C-AD60-86ADC9D598D9}">
      <dgm:prSet phldrT="[Text]" custT="1"/>
      <dgm:spPr/>
      <dgm:t>
        <a:bodyPr/>
        <a:lstStyle/>
        <a:p>
          <a:r>
            <a:rPr lang="vi-VN" sz="4800" dirty="0" err="1">
              <a:latin typeface="Bahnschrift SemiLight SemiConde" panose="020B0502040204020203" pitchFamily="34" charset="0"/>
            </a:rPr>
            <a:t>Cluster</a:t>
          </a:r>
          <a:endParaRPr lang="en-US" sz="4800" dirty="0">
            <a:latin typeface="Bahnschrift SemiLight SemiConde" panose="020B0502040204020203" pitchFamily="34" charset="0"/>
          </a:endParaRPr>
        </a:p>
      </dgm:t>
    </dgm:pt>
    <dgm:pt modelId="{9EB1C756-060A-404A-8D76-10CA94D472EB}" type="parTrans" cxnId="{594899C5-DAEF-47B2-926D-8BD43CFF721A}">
      <dgm:prSet/>
      <dgm:spPr/>
      <dgm:t>
        <a:bodyPr/>
        <a:lstStyle/>
        <a:p>
          <a:endParaRPr lang="en-US">
            <a:latin typeface="Bahnschrift SemiLight SemiConde" panose="020B0502040204020203" pitchFamily="34" charset="0"/>
          </a:endParaRPr>
        </a:p>
      </dgm:t>
    </dgm:pt>
    <dgm:pt modelId="{D629D8E5-7E98-47DF-94D1-576CF672BAC0}" type="sibTrans" cxnId="{594899C5-DAEF-47B2-926D-8BD43CFF721A}">
      <dgm:prSet/>
      <dgm:spPr/>
      <dgm:t>
        <a:bodyPr/>
        <a:lstStyle/>
        <a:p>
          <a:endParaRPr lang="en-US">
            <a:latin typeface="Bahnschrift SemiLight SemiConde" panose="020B0502040204020203" pitchFamily="34" charset="0"/>
          </a:endParaRPr>
        </a:p>
      </dgm:t>
    </dgm:pt>
    <dgm:pt modelId="{97AA42CD-28F8-4CB7-A0AC-22F617199091}">
      <dgm:prSet phldrT="[Text]" custT="1"/>
      <dgm:spPr/>
      <dgm:t>
        <a:bodyPr/>
        <a:lstStyle/>
        <a:p>
          <a:r>
            <a:rPr lang="en-US" sz="4800" dirty="0">
              <a:latin typeface="Bahnschrift SemiLight SemiConde" panose="020B0502040204020203" pitchFamily="34" charset="0"/>
            </a:rPr>
            <a:t>RDD &amp; Spark Work?</a:t>
          </a:r>
        </a:p>
      </dgm:t>
    </dgm:pt>
    <dgm:pt modelId="{26C0AC7A-107B-4EB1-A5D7-AF58FAB57FE6}" type="parTrans" cxnId="{8B54201A-9E3F-4796-8CF1-870FA8B887E2}">
      <dgm:prSet/>
      <dgm:spPr/>
      <dgm:t>
        <a:bodyPr/>
        <a:lstStyle/>
        <a:p>
          <a:endParaRPr lang="en-US"/>
        </a:p>
      </dgm:t>
    </dgm:pt>
    <dgm:pt modelId="{DB0342C6-2D2B-4E49-8B10-6E50713D75D0}" type="sibTrans" cxnId="{8B54201A-9E3F-4796-8CF1-870FA8B887E2}">
      <dgm:prSet/>
      <dgm:spPr/>
      <dgm:t>
        <a:bodyPr/>
        <a:lstStyle/>
        <a:p>
          <a:endParaRPr lang="en-US"/>
        </a:p>
      </dgm:t>
    </dgm:pt>
    <dgm:pt modelId="{C53FE8BD-60FF-4B92-9600-3F008E1216BE}" type="pres">
      <dgm:prSet presAssocID="{85C18F2F-07D2-46EC-8467-A6CA7CD852C2}" presName="Name0" presStyleCnt="0">
        <dgm:presLayoutVars>
          <dgm:dir/>
        </dgm:presLayoutVars>
      </dgm:prSet>
      <dgm:spPr/>
    </dgm:pt>
    <dgm:pt modelId="{EC0FFFA3-8D7A-4027-B970-1E1A4B329134}" type="pres">
      <dgm:prSet presAssocID="{C2AB7BC0-4874-4D7E-93BE-7C5CC6388CB0}" presName="noChildren" presStyleCnt="0"/>
      <dgm:spPr/>
    </dgm:pt>
    <dgm:pt modelId="{29042C00-FA52-4A1D-8742-57B366A3CFE2}" type="pres">
      <dgm:prSet presAssocID="{C2AB7BC0-4874-4D7E-93BE-7C5CC6388CB0}" presName="gap" presStyleCnt="0"/>
      <dgm:spPr/>
    </dgm:pt>
    <dgm:pt modelId="{CCFA49F3-DD15-4711-9F1C-9BE0F33E0A57}" type="pres">
      <dgm:prSet presAssocID="{C2AB7BC0-4874-4D7E-93BE-7C5CC6388CB0}" presName="medCircle2" presStyleLbl="vennNode1" presStyleIdx="0" presStyleCnt="3"/>
      <dgm:spPr/>
    </dgm:pt>
    <dgm:pt modelId="{FB593A25-414F-4725-A752-878A9A388259}" type="pres">
      <dgm:prSet presAssocID="{C2AB7BC0-4874-4D7E-93BE-7C5CC6388CB0}" presName="txLvlOnly1" presStyleLbl="revTx" presStyleIdx="0" presStyleCnt="3"/>
      <dgm:spPr/>
    </dgm:pt>
    <dgm:pt modelId="{A18372BB-DB63-4602-A3BA-66CAF660B5DC}" type="pres">
      <dgm:prSet presAssocID="{97AA42CD-28F8-4CB7-A0AC-22F617199091}" presName="noChildren" presStyleCnt="0"/>
      <dgm:spPr/>
    </dgm:pt>
    <dgm:pt modelId="{B0E9CB8D-D659-478E-A918-69E429B57D1D}" type="pres">
      <dgm:prSet presAssocID="{97AA42CD-28F8-4CB7-A0AC-22F617199091}" presName="gap" presStyleCnt="0"/>
      <dgm:spPr/>
    </dgm:pt>
    <dgm:pt modelId="{A0E4C3B8-87E3-411C-8C6A-849635E05239}" type="pres">
      <dgm:prSet presAssocID="{97AA42CD-28F8-4CB7-A0AC-22F617199091}" presName="medCircle2" presStyleLbl="vennNode1" presStyleIdx="1" presStyleCnt="3"/>
      <dgm:spPr/>
    </dgm:pt>
    <dgm:pt modelId="{60155A61-195B-49AC-8E46-C55CA0C23256}" type="pres">
      <dgm:prSet presAssocID="{97AA42CD-28F8-4CB7-A0AC-22F617199091}" presName="txLvlOnly1" presStyleLbl="revTx" presStyleIdx="1" presStyleCnt="3"/>
      <dgm:spPr/>
    </dgm:pt>
    <dgm:pt modelId="{8CC6A034-A87D-48E1-A3A7-38F238FF6A82}" type="pres">
      <dgm:prSet presAssocID="{537BAC71-D1AF-4E9C-AD60-86ADC9D598D9}" presName="noChildren" presStyleCnt="0"/>
      <dgm:spPr/>
    </dgm:pt>
    <dgm:pt modelId="{ACD8664B-C552-4077-910C-EB48197D9CA4}" type="pres">
      <dgm:prSet presAssocID="{537BAC71-D1AF-4E9C-AD60-86ADC9D598D9}" presName="gap" presStyleCnt="0"/>
      <dgm:spPr/>
    </dgm:pt>
    <dgm:pt modelId="{9D210F9B-2ED0-44CC-BBAD-674654CCEE71}" type="pres">
      <dgm:prSet presAssocID="{537BAC71-D1AF-4E9C-AD60-86ADC9D598D9}" presName="medCircle2" presStyleLbl="vennNode1" presStyleIdx="2" presStyleCnt="3"/>
      <dgm:spPr/>
    </dgm:pt>
    <dgm:pt modelId="{FE202A05-A19C-4666-BE8A-41BCF4E2093A}" type="pres">
      <dgm:prSet presAssocID="{537BAC71-D1AF-4E9C-AD60-86ADC9D598D9}" presName="txLvlOnly1" presStyleLbl="revTx" presStyleIdx="2" presStyleCnt="3"/>
      <dgm:spPr/>
    </dgm:pt>
  </dgm:ptLst>
  <dgm:cxnLst>
    <dgm:cxn modelId="{65750816-A85C-4E7A-BB7F-6BF5230DAA51}" type="presOf" srcId="{537BAC71-D1AF-4E9C-AD60-86ADC9D598D9}" destId="{FE202A05-A19C-4666-BE8A-41BCF4E2093A}" srcOrd="0" destOrd="0" presId="urn:microsoft.com/office/officeart/2008/layout/VerticalCircleList"/>
    <dgm:cxn modelId="{8B54201A-9E3F-4796-8CF1-870FA8B887E2}" srcId="{85C18F2F-07D2-46EC-8467-A6CA7CD852C2}" destId="{97AA42CD-28F8-4CB7-A0AC-22F617199091}" srcOrd="1" destOrd="0" parTransId="{26C0AC7A-107B-4EB1-A5D7-AF58FAB57FE6}" sibTransId="{DB0342C6-2D2B-4E49-8B10-6E50713D75D0}"/>
    <dgm:cxn modelId="{830E7C1F-9829-4BFB-8BAE-6AC0F08412F5}" type="presOf" srcId="{85C18F2F-07D2-46EC-8467-A6CA7CD852C2}" destId="{C53FE8BD-60FF-4B92-9600-3F008E1216BE}" srcOrd="0" destOrd="0" presId="urn:microsoft.com/office/officeart/2008/layout/VerticalCircleList"/>
    <dgm:cxn modelId="{96E22271-9327-4A89-85C8-45A39BCEACA1}" srcId="{85C18F2F-07D2-46EC-8467-A6CA7CD852C2}" destId="{C2AB7BC0-4874-4D7E-93BE-7C5CC6388CB0}" srcOrd="0" destOrd="0" parTransId="{FDBE9B48-0C61-4737-B0AA-37DA22CC9B7C}" sibTransId="{19A17623-3CD6-48AE-A0FE-2F5DBB67C849}"/>
    <dgm:cxn modelId="{6216B3B5-B990-4AC4-80B9-A1BECA6B795C}" type="presOf" srcId="{97AA42CD-28F8-4CB7-A0AC-22F617199091}" destId="{60155A61-195B-49AC-8E46-C55CA0C23256}" srcOrd="0" destOrd="0" presId="urn:microsoft.com/office/officeart/2008/layout/VerticalCircleList"/>
    <dgm:cxn modelId="{594899C5-DAEF-47B2-926D-8BD43CFF721A}" srcId="{85C18F2F-07D2-46EC-8467-A6CA7CD852C2}" destId="{537BAC71-D1AF-4E9C-AD60-86ADC9D598D9}" srcOrd="2" destOrd="0" parTransId="{9EB1C756-060A-404A-8D76-10CA94D472EB}" sibTransId="{D629D8E5-7E98-47DF-94D1-576CF672BAC0}"/>
    <dgm:cxn modelId="{6F35DDD6-9B09-4CF1-9C53-69C903C6727A}" type="presOf" srcId="{C2AB7BC0-4874-4D7E-93BE-7C5CC6388CB0}" destId="{FB593A25-414F-4725-A752-878A9A388259}" srcOrd="0" destOrd="0" presId="urn:microsoft.com/office/officeart/2008/layout/VerticalCircleList"/>
    <dgm:cxn modelId="{D847904C-7B0F-4B32-902D-C6F549E8AC7C}" type="presParOf" srcId="{C53FE8BD-60FF-4B92-9600-3F008E1216BE}" destId="{EC0FFFA3-8D7A-4027-B970-1E1A4B329134}" srcOrd="0" destOrd="0" presId="urn:microsoft.com/office/officeart/2008/layout/VerticalCircleList"/>
    <dgm:cxn modelId="{7D5A0A6C-4659-4D32-B0DD-3A54B30B4D61}" type="presParOf" srcId="{EC0FFFA3-8D7A-4027-B970-1E1A4B329134}" destId="{29042C00-FA52-4A1D-8742-57B366A3CFE2}" srcOrd="0" destOrd="0" presId="urn:microsoft.com/office/officeart/2008/layout/VerticalCircleList"/>
    <dgm:cxn modelId="{03792456-8395-43C4-9AB4-C4D9DA847878}" type="presParOf" srcId="{EC0FFFA3-8D7A-4027-B970-1E1A4B329134}" destId="{CCFA49F3-DD15-4711-9F1C-9BE0F33E0A57}" srcOrd="1" destOrd="0" presId="urn:microsoft.com/office/officeart/2008/layout/VerticalCircleList"/>
    <dgm:cxn modelId="{2200F38D-7DEF-459B-A56C-828FECD3A1E3}" type="presParOf" srcId="{EC0FFFA3-8D7A-4027-B970-1E1A4B329134}" destId="{FB593A25-414F-4725-A752-878A9A388259}" srcOrd="2" destOrd="0" presId="urn:microsoft.com/office/officeart/2008/layout/VerticalCircleList"/>
    <dgm:cxn modelId="{D5F5592A-01DD-48F3-9EBD-EC85B386E621}" type="presParOf" srcId="{C53FE8BD-60FF-4B92-9600-3F008E1216BE}" destId="{A18372BB-DB63-4602-A3BA-66CAF660B5DC}" srcOrd="1" destOrd="0" presId="urn:microsoft.com/office/officeart/2008/layout/VerticalCircleList"/>
    <dgm:cxn modelId="{F9341E26-DF1B-4DEB-8A09-C7C25FE4BD04}" type="presParOf" srcId="{A18372BB-DB63-4602-A3BA-66CAF660B5DC}" destId="{B0E9CB8D-D659-478E-A918-69E429B57D1D}" srcOrd="0" destOrd="0" presId="urn:microsoft.com/office/officeart/2008/layout/VerticalCircleList"/>
    <dgm:cxn modelId="{E1C78F6D-717A-4992-B80E-AE179CCDD171}" type="presParOf" srcId="{A18372BB-DB63-4602-A3BA-66CAF660B5DC}" destId="{A0E4C3B8-87E3-411C-8C6A-849635E05239}" srcOrd="1" destOrd="0" presId="urn:microsoft.com/office/officeart/2008/layout/VerticalCircleList"/>
    <dgm:cxn modelId="{31E74F67-3862-4DFE-AAA1-4898C21BE967}" type="presParOf" srcId="{A18372BB-DB63-4602-A3BA-66CAF660B5DC}" destId="{60155A61-195B-49AC-8E46-C55CA0C23256}" srcOrd="2" destOrd="0" presId="urn:microsoft.com/office/officeart/2008/layout/VerticalCircleList"/>
    <dgm:cxn modelId="{215C6220-E570-4147-8811-AFE2E83156FB}" type="presParOf" srcId="{C53FE8BD-60FF-4B92-9600-3F008E1216BE}" destId="{8CC6A034-A87D-48E1-A3A7-38F238FF6A82}" srcOrd="2" destOrd="0" presId="urn:microsoft.com/office/officeart/2008/layout/VerticalCircleList"/>
    <dgm:cxn modelId="{F1D9EDCE-7CC5-48C9-8CB5-2E38510E8F2D}" type="presParOf" srcId="{8CC6A034-A87D-48E1-A3A7-38F238FF6A82}" destId="{ACD8664B-C552-4077-910C-EB48197D9CA4}" srcOrd="0" destOrd="0" presId="urn:microsoft.com/office/officeart/2008/layout/VerticalCircleList"/>
    <dgm:cxn modelId="{47045005-1DE9-4C82-81FD-F5E9AC4CD2A5}" type="presParOf" srcId="{8CC6A034-A87D-48E1-A3A7-38F238FF6A82}" destId="{9D210F9B-2ED0-44CC-BBAD-674654CCEE71}" srcOrd="1" destOrd="0" presId="urn:microsoft.com/office/officeart/2008/layout/VerticalCircleList"/>
    <dgm:cxn modelId="{B603C33A-7991-4FBB-96A1-7F1C92F0C263}" type="presParOf" srcId="{8CC6A034-A87D-48E1-A3A7-38F238FF6A82}" destId="{FE202A05-A19C-4666-BE8A-41BCF4E2093A}" srcOrd="2" destOrd="0" presId="urn:microsoft.com/office/officeart/2008/layout/Vertical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D5D4BA-E5EA-4B1C-BFFA-166931CDB507}"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C473A573-D693-4CF0-94E4-15D0A981D77F}">
      <dgm:prSet phldrT="[Text]" custT="1"/>
      <dgm:spPr/>
      <dgm:t>
        <a:bodyPr/>
        <a:lstStyle/>
        <a:p>
          <a:r>
            <a:rPr lang="en-US" sz="1800">
              <a:latin typeface="-apple-system"/>
            </a:rPr>
            <a:t>Spark &amp; </a:t>
          </a:r>
          <a:r>
            <a:rPr lang="vi-VN" sz="1800">
              <a:latin typeface="-apple-system"/>
            </a:rPr>
            <a:t>Hadoop MapReduce</a:t>
          </a:r>
          <a:endParaRPr lang="en-US" sz="1800">
            <a:latin typeface="-apple-system"/>
          </a:endParaRPr>
        </a:p>
      </dgm:t>
    </dgm:pt>
    <dgm:pt modelId="{7E8AB88E-DCBF-4A5B-A6D4-08EC21370671}" type="parTrans" cxnId="{4C9D249D-DDD9-4A82-B58A-80B11E61F498}">
      <dgm:prSet/>
      <dgm:spPr/>
      <dgm:t>
        <a:bodyPr/>
        <a:lstStyle/>
        <a:p>
          <a:endParaRPr lang="en-US"/>
        </a:p>
      </dgm:t>
    </dgm:pt>
    <dgm:pt modelId="{5B67511B-B24B-423C-A7AA-11A2B9F0D49E}" type="sibTrans" cxnId="{4C9D249D-DDD9-4A82-B58A-80B11E61F498}">
      <dgm:prSet/>
      <dgm:spPr/>
      <dgm:t>
        <a:bodyPr/>
        <a:lstStyle/>
        <a:p>
          <a:endParaRPr lang="en-US"/>
        </a:p>
      </dgm:t>
    </dgm:pt>
    <dgm:pt modelId="{1CC5FEE1-8F31-47F8-A10F-035C11B943E4}">
      <dgm:prSet phldrT="[Text]" custT="1"/>
      <dgm:spPr/>
      <dgm:t>
        <a:bodyPr/>
        <a:lstStyle/>
        <a:p>
          <a:r>
            <a:rPr lang="vi-VN" sz="1800" err="1">
              <a:latin typeface="-apple-system"/>
            </a:rPr>
            <a:t>Tính</a:t>
          </a:r>
          <a:r>
            <a:rPr lang="vi-VN" sz="1800">
              <a:latin typeface="-apple-system"/>
            </a:rPr>
            <a:t> năng</a:t>
          </a:r>
          <a:r>
            <a:rPr lang="en-US" sz="1800">
              <a:latin typeface="-apple-system"/>
            </a:rPr>
            <a:t> &amp; ưu điểm</a:t>
          </a:r>
        </a:p>
      </dgm:t>
    </dgm:pt>
    <dgm:pt modelId="{B78845B0-95EA-4A22-9370-0966798A7018}" type="parTrans" cxnId="{C6EB6011-35DE-400D-8DC1-0ED5A467AD59}">
      <dgm:prSet/>
      <dgm:spPr/>
      <dgm:t>
        <a:bodyPr/>
        <a:lstStyle/>
        <a:p>
          <a:endParaRPr lang="en-US"/>
        </a:p>
      </dgm:t>
    </dgm:pt>
    <dgm:pt modelId="{6F77ADFB-D005-4B35-AEEA-FADD2BAED4B4}" type="sibTrans" cxnId="{C6EB6011-35DE-400D-8DC1-0ED5A467AD59}">
      <dgm:prSet/>
      <dgm:spPr/>
      <dgm:t>
        <a:bodyPr/>
        <a:lstStyle/>
        <a:p>
          <a:endParaRPr lang="en-US"/>
        </a:p>
      </dgm:t>
    </dgm:pt>
    <dgm:pt modelId="{5C480F4E-3BEA-433C-AE71-5D01928EBD7B}">
      <dgm:prSet phldrT="[Text]" custT="1"/>
      <dgm:spPr/>
      <dgm:t>
        <a:bodyPr/>
        <a:lstStyle/>
        <a:p>
          <a:r>
            <a:rPr lang="en-US" sz="1800" err="1">
              <a:latin typeface="-apple-system"/>
            </a:rPr>
            <a:t>Nhược</a:t>
          </a:r>
          <a:r>
            <a:rPr lang="en-US" sz="1800">
              <a:latin typeface="-apple-system"/>
            </a:rPr>
            <a:t> </a:t>
          </a:r>
          <a:r>
            <a:rPr lang="en-US" sz="1800" err="1">
              <a:latin typeface="-apple-system"/>
            </a:rPr>
            <a:t>điểm</a:t>
          </a:r>
          <a:endParaRPr lang="en-US" sz="1800">
            <a:latin typeface="-apple-system"/>
          </a:endParaRPr>
        </a:p>
      </dgm:t>
    </dgm:pt>
    <dgm:pt modelId="{32E85DA9-C49B-4531-83AD-DBA5A5010246}" type="parTrans" cxnId="{D56991AA-9A9A-4A9E-8236-489A577275D8}">
      <dgm:prSet/>
      <dgm:spPr/>
      <dgm:t>
        <a:bodyPr/>
        <a:lstStyle/>
        <a:p>
          <a:endParaRPr lang="en-US"/>
        </a:p>
      </dgm:t>
    </dgm:pt>
    <dgm:pt modelId="{40EEB70F-1488-4176-9ADF-D4D19CDE8A44}" type="sibTrans" cxnId="{D56991AA-9A9A-4A9E-8236-489A577275D8}">
      <dgm:prSet/>
      <dgm:spPr/>
      <dgm:t>
        <a:bodyPr/>
        <a:lstStyle/>
        <a:p>
          <a:endParaRPr lang="en-US"/>
        </a:p>
      </dgm:t>
    </dgm:pt>
    <dgm:pt modelId="{3C56D1C7-5B1C-4212-99AA-CCA09C13B2A3}">
      <dgm:prSet phldrT="[Text]" custT="1"/>
      <dgm:spPr/>
      <dgm:t>
        <a:bodyPr/>
        <a:lstStyle/>
        <a:p>
          <a:pPr rtl="0"/>
          <a:r>
            <a:rPr lang="en-US" sz="1800">
              <a:latin typeface="-apple-system"/>
            </a:rPr>
            <a:t>Lịch sử</a:t>
          </a:r>
        </a:p>
      </dgm:t>
    </dgm:pt>
    <dgm:pt modelId="{C2902331-DA2C-4274-8722-C1542D38C5A0}" type="parTrans" cxnId="{7B7988EE-FFEC-4E38-87FB-BEBA65AF1140}">
      <dgm:prSet/>
      <dgm:spPr/>
      <dgm:t>
        <a:bodyPr/>
        <a:lstStyle/>
        <a:p>
          <a:endParaRPr lang="en-US"/>
        </a:p>
      </dgm:t>
    </dgm:pt>
    <dgm:pt modelId="{72D53561-1C5B-4E33-AB74-D67B496F6D4D}" type="sibTrans" cxnId="{7B7988EE-FFEC-4E38-87FB-BEBA65AF1140}">
      <dgm:prSet/>
      <dgm:spPr/>
      <dgm:t>
        <a:bodyPr/>
        <a:lstStyle/>
        <a:p>
          <a:endParaRPr lang="en-US"/>
        </a:p>
      </dgm:t>
    </dgm:pt>
    <dgm:pt modelId="{1AF2A0A1-6498-405E-A7C3-736A77417753}">
      <dgm:prSet phldrT="[Text]" custT="1"/>
      <dgm:spPr/>
      <dgm:t>
        <a:bodyPr/>
        <a:lstStyle/>
        <a:p>
          <a:pPr rtl="0"/>
          <a:r>
            <a:rPr lang="vi-VN" sz="1800">
              <a:latin typeface="-apple-system"/>
            </a:rPr>
            <a:t>Định nghĩa</a:t>
          </a:r>
        </a:p>
      </dgm:t>
    </dgm:pt>
    <dgm:pt modelId="{78EADACB-0FB0-473C-A207-035089FF65D9}" type="parTrans" cxnId="{354E634E-C41D-46CF-AA1B-30DB3BBDD6DA}">
      <dgm:prSet/>
      <dgm:spPr/>
      <dgm:t>
        <a:bodyPr/>
        <a:lstStyle/>
        <a:p>
          <a:endParaRPr lang="en-US"/>
        </a:p>
      </dgm:t>
    </dgm:pt>
    <dgm:pt modelId="{BD8EC647-390B-4D25-A449-06FBBEE139DA}" type="sibTrans" cxnId="{354E634E-C41D-46CF-AA1B-30DB3BBDD6DA}">
      <dgm:prSet/>
      <dgm:spPr/>
      <dgm:t>
        <a:bodyPr/>
        <a:lstStyle/>
        <a:p>
          <a:endParaRPr lang="en-US"/>
        </a:p>
      </dgm:t>
    </dgm:pt>
    <dgm:pt modelId="{5A08E4A2-693F-4128-A2F0-BD9982ED0AA6}">
      <dgm:prSet phldrT="[Text]" custT="1"/>
      <dgm:spPr/>
      <dgm:t>
        <a:bodyPr/>
        <a:lstStyle/>
        <a:p>
          <a:r>
            <a:rPr lang="vi-VN" sz="1800" err="1">
              <a:latin typeface="-apple-system"/>
            </a:rPr>
            <a:t>Component</a:t>
          </a:r>
          <a:endParaRPr lang="en-US" sz="1800">
            <a:latin typeface="-apple-system"/>
          </a:endParaRPr>
        </a:p>
      </dgm:t>
    </dgm:pt>
    <dgm:pt modelId="{0440FAEC-FFEB-4CE1-B2D3-8FF1C1F51923}" type="parTrans" cxnId="{F33FBD80-9CE1-43E2-9B7D-C943A317B1C7}">
      <dgm:prSet/>
      <dgm:spPr/>
      <dgm:t>
        <a:bodyPr/>
        <a:lstStyle/>
        <a:p>
          <a:endParaRPr lang="en-US"/>
        </a:p>
      </dgm:t>
    </dgm:pt>
    <dgm:pt modelId="{F72DD9F0-F1CA-4D0F-8E41-EC712C8E6DF4}" type="sibTrans" cxnId="{F33FBD80-9CE1-43E2-9B7D-C943A317B1C7}">
      <dgm:prSet/>
      <dgm:spPr/>
      <dgm:t>
        <a:bodyPr/>
        <a:lstStyle/>
        <a:p>
          <a:endParaRPr lang="en-US"/>
        </a:p>
      </dgm:t>
    </dgm:pt>
    <dgm:pt modelId="{C5405B87-0A0A-4944-AFCB-87780714973B}">
      <dgm:prSet phldrT="[Text]" custT="1"/>
      <dgm:spPr/>
      <dgm:t>
        <a:bodyPr/>
        <a:lstStyle/>
        <a:p>
          <a:r>
            <a:rPr lang="en-US" sz="1800" b="0" i="0">
              <a:latin typeface="-apple-system"/>
            </a:rPr>
            <a:t>Apache Spark Ecosystem</a:t>
          </a:r>
          <a:endParaRPr lang="en-US" sz="1800">
            <a:latin typeface="-apple-system"/>
          </a:endParaRPr>
        </a:p>
      </dgm:t>
    </dgm:pt>
    <dgm:pt modelId="{D07ECE5A-C8E8-4A1F-940B-BEED5E303D01}" type="parTrans" cxnId="{DE9CE22A-AAD8-4279-A07C-17AFE4A7B9E9}">
      <dgm:prSet/>
      <dgm:spPr/>
      <dgm:t>
        <a:bodyPr/>
        <a:lstStyle/>
        <a:p>
          <a:endParaRPr lang="en-US"/>
        </a:p>
      </dgm:t>
    </dgm:pt>
    <dgm:pt modelId="{12D1E65F-8580-420C-990F-A82D7BFDD9DA}" type="sibTrans" cxnId="{DE9CE22A-AAD8-4279-A07C-17AFE4A7B9E9}">
      <dgm:prSet/>
      <dgm:spPr/>
      <dgm:t>
        <a:bodyPr/>
        <a:lstStyle/>
        <a:p>
          <a:endParaRPr lang="en-US"/>
        </a:p>
      </dgm:t>
    </dgm:pt>
    <dgm:pt modelId="{A86C1ECC-AFD5-421A-8E9F-B2E1D81AF392}">
      <dgm:prSet phldrT="[Text]" custT="1"/>
      <dgm:spPr/>
      <dgm:t>
        <a:bodyPr/>
        <a:lstStyle/>
        <a:p>
          <a:r>
            <a:rPr lang="en-US" sz="1800" err="1">
              <a:latin typeface="-apple-system"/>
            </a:rPr>
            <a:t>Ứng</a:t>
          </a:r>
          <a:r>
            <a:rPr lang="en-US" sz="1800">
              <a:latin typeface="-apple-system"/>
            </a:rPr>
            <a:t> </a:t>
          </a:r>
          <a:r>
            <a:rPr lang="en-US" sz="1800" err="1">
              <a:latin typeface="-apple-system"/>
            </a:rPr>
            <a:t>dụng</a:t>
          </a:r>
          <a:endParaRPr lang="en-US" sz="1800">
            <a:latin typeface="-apple-system"/>
          </a:endParaRPr>
        </a:p>
      </dgm:t>
    </dgm:pt>
    <dgm:pt modelId="{C3443703-CC66-4F5D-97CF-3AF6BD4A84BE}" type="parTrans" cxnId="{CF6A22CC-B45F-4135-B2D3-212D2A368FC8}">
      <dgm:prSet/>
      <dgm:spPr/>
      <dgm:t>
        <a:bodyPr/>
        <a:lstStyle/>
        <a:p>
          <a:endParaRPr lang="en-US"/>
        </a:p>
      </dgm:t>
    </dgm:pt>
    <dgm:pt modelId="{B6988B24-33C4-4AD7-96E2-1FBA648A78E3}" type="sibTrans" cxnId="{CF6A22CC-B45F-4135-B2D3-212D2A368FC8}">
      <dgm:prSet/>
      <dgm:spPr/>
      <dgm:t>
        <a:bodyPr/>
        <a:lstStyle/>
        <a:p>
          <a:endParaRPr lang="en-US"/>
        </a:p>
      </dgm:t>
    </dgm:pt>
    <dgm:pt modelId="{6B05B435-1D00-4FC8-B0C2-9E4A6C144AE8}" type="pres">
      <dgm:prSet presAssocID="{DAD5D4BA-E5EA-4B1C-BFFA-166931CDB507}" presName="diagram" presStyleCnt="0">
        <dgm:presLayoutVars>
          <dgm:dir/>
          <dgm:resizeHandles val="exact"/>
        </dgm:presLayoutVars>
      </dgm:prSet>
      <dgm:spPr/>
    </dgm:pt>
    <dgm:pt modelId="{4DFA3844-46C2-43D9-ABB9-C5C8A9B88273}" type="pres">
      <dgm:prSet presAssocID="{3C56D1C7-5B1C-4212-99AA-CCA09C13B2A3}" presName="node" presStyleLbl="node1" presStyleIdx="0" presStyleCnt="8">
        <dgm:presLayoutVars>
          <dgm:bulletEnabled val="1"/>
        </dgm:presLayoutVars>
      </dgm:prSet>
      <dgm:spPr/>
    </dgm:pt>
    <dgm:pt modelId="{EBCA0BFC-D263-4507-940A-4F6A3F24B426}" type="pres">
      <dgm:prSet presAssocID="{72D53561-1C5B-4E33-AB74-D67B496F6D4D}" presName="sibTrans" presStyleCnt="0"/>
      <dgm:spPr/>
    </dgm:pt>
    <dgm:pt modelId="{DA59F8BD-9DF1-43A0-AF01-C518F08F6E37}" type="pres">
      <dgm:prSet presAssocID="{1AF2A0A1-6498-405E-A7C3-736A77417753}" presName="node" presStyleLbl="node1" presStyleIdx="1" presStyleCnt="8">
        <dgm:presLayoutVars>
          <dgm:bulletEnabled val="1"/>
        </dgm:presLayoutVars>
      </dgm:prSet>
      <dgm:spPr/>
    </dgm:pt>
    <dgm:pt modelId="{B6986764-C509-46F6-99AF-5AD5816B850E}" type="pres">
      <dgm:prSet presAssocID="{BD8EC647-390B-4D25-A449-06FBBEE139DA}" presName="sibTrans" presStyleCnt="0"/>
      <dgm:spPr/>
    </dgm:pt>
    <dgm:pt modelId="{324AF2BB-3EA7-48D7-85F1-D4A2664A266C}" type="pres">
      <dgm:prSet presAssocID="{5A08E4A2-693F-4128-A2F0-BD9982ED0AA6}" presName="node" presStyleLbl="node1" presStyleIdx="2" presStyleCnt="8">
        <dgm:presLayoutVars>
          <dgm:bulletEnabled val="1"/>
        </dgm:presLayoutVars>
      </dgm:prSet>
      <dgm:spPr/>
    </dgm:pt>
    <dgm:pt modelId="{CCC61D90-638F-4032-B845-8B9DD370AF03}" type="pres">
      <dgm:prSet presAssocID="{F72DD9F0-F1CA-4D0F-8E41-EC712C8E6DF4}" presName="sibTrans" presStyleCnt="0"/>
      <dgm:spPr/>
    </dgm:pt>
    <dgm:pt modelId="{03C33630-7D98-41B7-A469-A873A9F72306}" type="pres">
      <dgm:prSet presAssocID="{C5405B87-0A0A-4944-AFCB-87780714973B}" presName="node" presStyleLbl="node1" presStyleIdx="3" presStyleCnt="8">
        <dgm:presLayoutVars>
          <dgm:bulletEnabled val="1"/>
        </dgm:presLayoutVars>
      </dgm:prSet>
      <dgm:spPr/>
    </dgm:pt>
    <dgm:pt modelId="{29A57D72-CACA-4C23-9F24-29BA06BBE810}" type="pres">
      <dgm:prSet presAssocID="{12D1E65F-8580-420C-990F-A82D7BFDD9DA}" presName="sibTrans" presStyleCnt="0"/>
      <dgm:spPr/>
    </dgm:pt>
    <dgm:pt modelId="{23A842E3-DCD4-48A5-AB0A-13203C3757F9}" type="pres">
      <dgm:prSet presAssocID="{C473A573-D693-4CF0-94E4-15D0A981D77F}" presName="node" presStyleLbl="node1" presStyleIdx="4" presStyleCnt="8">
        <dgm:presLayoutVars>
          <dgm:bulletEnabled val="1"/>
        </dgm:presLayoutVars>
      </dgm:prSet>
      <dgm:spPr/>
    </dgm:pt>
    <dgm:pt modelId="{427A5525-86B6-41A1-BC15-17FF33D2204F}" type="pres">
      <dgm:prSet presAssocID="{5B67511B-B24B-423C-A7AA-11A2B9F0D49E}" presName="sibTrans" presStyleCnt="0"/>
      <dgm:spPr/>
    </dgm:pt>
    <dgm:pt modelId="{F514ADC1-72B0-492E-9525-135461CBB5CD}" type="pres">
      <dgm:prSet presAssocID="{1CC5FEE1-8F31-47F8-A10F-035C11B943E4}" presName="node" presStyleLbl="node1" presStyleIdx="5" presStyleCnt="8">
        <dgm:presLayoutVars>
          <dgm:bulletEnabled val="1"/>
        </dgm:presLayoutVars>
      </dgm:prSet>
      <dgm:spPr/>
    </dgm:pt>
    <dgm:pt modelId="{474A9A43-268F-4924-8BC5-3A9132C89BDB}" type="pres">
      <dgm:prSet presAssocID="{6F77ADFB-D005-4B35-AEEA-FADD2BAED4B4}" presName="sibTrans" presStyleCnt="0"/>
      <dgm:spPr/>
    </dgm:pt>
    <dgm:pt modelId="{EC77FDEF-984D-488B-AD15-0011C818656C}" type="pres">
      <dgm:prSet presAssocID="{5C480F4E-3BEA-433C-AE71-5D01928EBD7B}" presName="node" presStyleLbl="node1" presStyleIdx="6" presStyleCnt="8">
        <dgm:presLayoutVars>
          <dgm:bulletEnabled val="1"/>
        </dgm:presLayoutVars>
      </dgm:prSet>
      <dgm:spPr/>
    </dgm:pt>
    <dgm:pt modelId="{00976C66-1944-47A8-9F1E-EAC326B96EF2}" type="pres">
      <dgm:prSet presAssocID="{40EEB70F-1488-4176-9ADF-D4D19CDE8A44}" presName="sibTrans" presStyleCnt="0"/>
      <dgm:spPr/>
    </dgm:pt>
    <dgm:pt modelId="{B3D4AB37-17BD-4504-A98D-BC376DCD93FA}" type="pres">
      <dgm:prSet presAssocID="{A86C1ECC-AFD5-421A-8E9F-B2E1D81AF392}" presName="node" presStyleLbl="node1" presStyleIdx="7" presStyleCnt="8">
        <dgm:presLayoutVars>
          <dgm:bulletEnabled val="1"/>
        </dgm:presLayoutVars>
      </dgm:prSet>
      <dgm:spPr/>
    </dgm:pt>
  </dgm:ptLst>
  <dgm:cxnLst>
    <dgm:cxn modelId="{F084D50F-6B55-4F8D-88FC-9E6BCE59CE5C}" type="presOf" srcId="{A86C1ECC-AFD5-421A-8E9F-B2E1D81AF392}" destId="{B3D4AB37-17BD-4504-A98D-BC376DCD93FA}" srcOrd="0" destOrd="0" presId="urn:microsoft.com/office/officeart/2005/8/layout/default"/>
    <dgm:cxn modelId="{C6EB6011-35DE-400D-8DC1-0ED5A467AD59}" srcId="{DAD5D4BA-E5EA-4B1C-BFFA-166931CDB507}" destId="{1CC5FEE1-8F31-47F8-A10F-035C11B943E4}" srcOrd="5" destOrd="0" parTransId="{B78845B0-95EA-4A22-9370-0966798A7018}" sibTransId="{6F77ADFB-D005-4B35-AEEA-FADD2BAED4B4}"/>
    <dgm:cxn modelId="{5F6D7C19-62A0-4FF5-9CBF-197226833424}" type="presOf" srcId="{C5405B87-0A0A-4944-AFCB-87780714973B}" destId="{03C33630-7D98-41B7-A469-A873A9F72306}" srcOrd="0" destOrd="0" presId="urn:microsoft.com/office/officeart/2005/8/layout/default"/>
    <dgm:cxn modelId="{9CD5E926-5E24-486D-B3CA-8B3FF88179C9}" type="presOf" srcId="{5C480F4E-3BEA-433C-AE71-5D01928EBD7B}" destId="{EC77FDEF-984D-488B-AD15-0011C818656C}" srcOrd="0" destOrd="0" presId="urn:microsoft.com/office/officeart/2005/8/layout/default"/>
    <dgm:cxn modelId="{DE9CE22A-AAD8-4279-A07C-17AFE4A7B9E9}" srcId="{DAD5D4BA-E5EA-4B1C-BFFA-166931CDB507}" destId="{C5405B87-0A0A-4944-AFCB-87780714973B}" srcOrd="3" destOrd="0" parTransId="{D07ECE5A-C8E8-4A1F-940B-BEED5E303D01}" sibTransId="{12D1E65F-8580-420C-990F-A82D7BFDD9DA}"/>
    <dgm:cxn modelId="{530D6D36-CDD9-4E13-92C6-DD8BD938EA4C}" type="presOf" srcId="{DAD5D4BA-E5EA-4B1C-BFFA-166931CDB507}" destId="{6B05B435-1D00-4FC8-B0C2-9E4A6C144AE8}" srcOrd="0" destOrd="0" presId="urn:microsoft.com/office/officeart/2005/8/layout/default"/>
    <dgm:cxn modelId="{94B99238-283F-4CE0-B7A6-466E168B5E48}" type="presOf" srcId="{3C56D1C7-5B1C-4212-99AA-CCA09C13B2A3}" destId="{4DFA3844-46C2-43D9-ABB9-C5C8A9B88273}" srcOrd="0" destOrd="0" presId="urn:microsoft.com/office/officeart/2005/8/layout/default"/>
    <dgm:cxn modelId="{D708FC3B-A30B-42D8-AD8C-EADCDDBBD838}" type="presOf" srcId="{1CC5FEE1-8F31-47F8-A10F-035C11B943E4}" destId="{F514ADC1-72B0-492E-9525-135461CBB5CD}" srcOrd="0" destOrd="0" presId="urn:microsoft.com/office/officeart/2005/8/layout/default"/>
    <dgm:cxn modelId="{354E634E-C41D-46CF-AA1B-30DB3BBDD6DA}" srcId="{DAD5D4BA-E5EA-4B1C-BFFA-166931CDB507}" destId="{1AF2A0A1-6498-405E-A7C3-736A77417753}" srcOrd="1" destOrd="0" parTransId="{78EADACB-0FB0-473C-A207-035089FF65D9}" sibTransId="{BD8EC647-390B-4D25-A449-06FBBEE139DA}"/>
    <dgm:cxn modelId="{F33FBD80-9CE1-43E2-9B7D-C943A317B1C7}" srcId="{DAD5D4BA-E5EA-4B1C-BFFA-166931CDB507}" destId="{5A08E4A2-693F-4128-A2F0-BD9982ED0AA6}" srcOrd="2" destOrd="0" parTransId="{0440FAEC-FFEB-4CE1-B2D3-8FF1C1F51923}" sibTransId="{F72DD9F0-F1CA-4D0F-8E41-EC712C8E6DF4}"/>
    <dgm:cxn modelId="{64BFC086-6168-489F-A982-9092EE2BFA66}" type="presOf" srcId="{C473A573-D693-4CF0-94E4-15D0A981D77F}" destId="{23A842E3-DCD4-48A5-AB0A-13203C3757F9}" srcOrd="0" destOrd="0" presId="urn:microsoft.com/office/officeart/2005/8/layout/default"/>
    <dgm:cxn modelId="{4C9D249D-DDD9-4A82-B58A-80B11E61F498}" srcId="{DAD5D4BA-E5EA-4B1C-BFFA-166931CDB507}" destId="{C473A573-D693-4CF0-94E4-15D0A981D77F}" srcOrd="4" destOrd="0" parTransId="{7E8AB88E-DCBF-4A5B-A6D4-08EC21370671}" sibTransId="{5B67511B-B24B-423C-A7AA-11A2B9F0D49E}"/>
    <dgm:cxn modelId="{D56991AA-9A9A-4A9E-8236-489A577275D8}" srcId="{DAD5D4BA-E5EA-4B1C-BFFA-166931CDB507}" destId="{5C480F4E-3BEA-433C-AE71-5D01928EBD7B}" srcOrd="6" destOrd="0" parTransId="{32E85DA9-C49B-4531-83AD-DBA5A5010246}" sibTransId="{40EEB70F-1488-4176-9ADF-D4D19CDE8A44}"/>
    <dgm:cxn modelId="{CF6A22CC-B45F-4135-B2D3-212D2A368FC8}" srcId="{DAD5D4BA-E5EA-4B1C-BFFA-166931CDB507}" destId="{A86C1ECC-AFD5-421A-8E9F-B2E1D81AF392}" srcOrd="7" destOrd="0" parTransId="{C3443703-CC66-4F5D-97CF-3AF6BD4A84BE}" sibTransId="{B6988B24-33C4-4AD7-96E2-1FBA648A78E3}"/>
    <dgm:cxn modelId="{591964D7-631A-4ABC-9D61-1BF8B5991EDF}" type="presOf" srcId="{1AF2A0A1-6498-405E-A7C3-736A77417753}" destId="{DA59F8BD-9DF1-43A0-AF01-C518F08F6E37}" srcOrd="0" destOrd="0" presId="urn:microsoft.com/office/officeart/2005/8/layout/default"/>
    <dgm:cxn modelId="{7B7988EE-FFEC-4E38-87FB-BEBA65AF1140}" srcId="{DAD5D4BA-E5EA-4B1C-BFFA-166931CDB507}" destId="{3C56D1C7-5B1C-4212-99AA-CCA09C13B2A3}" srcOrd="0" destOrd="0" parTransId="{C2902331-DA2C-4274-8722-C1542D38C5A0}" sibTransId="{72D53561-1C5B-4E33-AB74-D67B496F6D4D}"/>
    <dgm:cxn modelId="{8353C1FE-EDCA-47EF-BB62-ABE3CB3147A8}" type="presOf" srcId="{5A08E4A2-693F-4128-A2F0-BD9982ED0AA6}" destId="{324AF2BB-3EA7-48D7-85F1-D4A2664A266C}" srcOrd="0" destOrd="0" presId="urn:microsoft.com/office/officeart/2005/8/layout/default"/>
    <dgm:cxn modelId="{86EE3C13-3636-4A32-8906-4875A0265B19}" type="presParOf" srcId="{6B05B435-1D00-4FC8-B0C2-9E4A6C144AE8}" destId="{4DFA3844-46C2-43D9-ABB9-C5C8A9B88273}" srcOrd="0" destOrd="0" presId="urn:microsoft.com/office/officeart/2005/8/layout/default"/>
    <dgm:cxn modelId="{7FCA978B-D6B8-4D06-A463-B1E57611200C}" type="presParOf" srcId="{6B05B435-1D00-4FC8-B0C2-9E4A6C144AE8}" destId="{EBCA0BFC-D263-4507-940A-4F6A3F24B426}" srcOrd="1" destOrd="0" presId="urn:microsoft.com/office/officeart/2005/8/layout/default"/>
    <dgm:cxn modelId="{EB495923-4B4C-4226-BD61-40EBB21180C4}" type="presParOf" srcId="{6B05B435-1D00-4FC8-B0C2-9E4A6C144AE8}" destId="{DA59F8BD-9DF1-43A0-AF01-C518F08F6E37}" srcOrd="2" destOrd="0" presId="urn:microsoft.com/office/officeart/2005/8/layout/default"/>
    <dgm:cxn modelId="{57B88915-A2B6-48DB-8F35-392767372CC3}" type="presParOf" srcId="{6B05B435-1D00-4FC8-B0C2-9E4A6C144AE8}" destId="{B6986764-C509-46F6-99AF-5AD5816B850E}" srcOrd="3" destOrd="0" presId="urn:microsoft.com/office/officeart/2005/8/layout/default"/>
    <dgm:cxn modelId="{F7313E4C-690F-4486-BD7E-789E3B40619D}" type="presParOf" srcId="{6B05B435-1D00-4FC8-B0C2-9E4A6C144AE8}" destId="{324AF2BB-3EA7-48D7-85F1-D4A2664A266C}" srcOrd="4" destOrd="0" presId="urn:microsoft.com/office/officeart/2005/8/layout/default"/>
    <dgm:cxn modelId="{E3C83214-FE23-4E32-94DC-6F74069D90C4}" type="presParOf" srcId="{6B05B435-1D00-4FC8-B0C2-9E4A6C144AE8}" destId="{CCC61D90-638F-4032-B845-8B9DD370AF03}" srcOrd="5" destOrd="0" presId="urn:microsoft.com/office/officeart/2005/8/layout/default"/>
    <dgm:cxn modelId="{DE375ADC-9555-4359-948B-DF614D925A3B}" type="presParOf" srcId="{6B05B435-1D00-4FC8-B0C2-9E4A6C144AE8}" destId="{03C33630-7D98-41B7-A469-A873A9F72306}" srcOrd="6" destOrd="0" presId="urn:microsoft.com/office/officeart/2005/8/layout/default"/>
    <dgm:cxn modelId="{FD6DDDED-79BB-4E20-BC60-780F63D96069}" type="presParOf" srcId="{6B05B435-1D00-4FC8-B0C2-9E4A6C144AE8}" destId="{29A57D72-CACA-4C23-9F24-29BA06BBE810}" srcOrd="7" destOrd="0" presId="urn:microsoft.com/office/officeart/2005/8/layout/default"/>
    <dgm:cxn modelId="{E2F4F073-2F23-4A55-8CE0-6B71CDE3D18E}" type="presParOf" srcId="{6B05B435-1D00-4FC8-B0C2-9E4A6C144AE8}" destId="{23A842E3-DCD4-48A5-AB0A-13203C3757F9}" srcOrd="8" destOrd="0" presId="urn:microsoft.com/office/officeart/2005/8/layout/default"/>
    <dgm:cxn modelId="{6FF3035F-4D1A-42AF-B426-4A6DA5BEA40F}" type="presParOf" srcId="{6B05B435-1D00-4FC8-B0C2-9E4A6C144AE8}" destId="{427A5525-86B6-41A1-BC15-17FF33D2204F}" srcOrd="9" destOrd="0" presId="urn:microsoft.com/office/officeart/2005/8/layout/default"/>
    <dgm:cxn modelId="{7919899A-929D-4D1D-ADC0-A5B0B379D5BA}" type="presParOf" srcId="{6B05B435-1D00-4FC8-B0C2-9E4A6C144AE8}" destId="{F514ADC1-72B0-492E-9525-135461CBB5CD}" srcOrd="10" destOrd="0" presId="urn:microsoft.com/office/officeart/2005/8/layout/default"/>
    <dgm:cxn modelId="{012E5958-2CCD-450E-A7FF-E5BE4E9E87FF}" type="presParOf" srcId="{6B05B435-1D00-4FC8-B0C2-9E4A6C144AE8}" destId="{474A9A43-268F-4924-8BC5-3A9132C89BDB}" srcOrd="11" destOrd="0" presId="urn:microsoft.com/office/officeart/2005/8/layout/default"/>
    <dgm:cxn modelId="{1CA5C884-E40B-4807-A8E9-488DD54A4729}" type="presParOf" srcId="{6B05B435-1D00-4FC8-B0C2-9E4A6C144AE8}" destId="{EC77FDEF-984D-488B-AD15-0011C818656C}" srcOrd="12" destOrd="0" presId="urn:microsoft.com/office/officeart/2005/8/layout/default"/>
    <dgm:cxn modelId="{CA559C87-7161-49F1-BDBC-DF6C3B60F572}" type="presParOf" srcId="{6B05B435-1D00-4FC8-B0C2-9E4A6C144AE8}" destId="{00976C66-1944-47A8-9F1E-EAC326B96EF2}" srcOrd="13" destOrd="0" presId="urn:microsoft.com/office/officeart/2005/8/layout/default"/>
    <dgm:cxn modelId="{599152E7-49DB-4110-BDC4-E953790023BA}" type="presParOf" srcId="{6B05B435-1D00-4FC8-B0C2-9E4A6C144AE8}" destId="{B3D4AB37-17BD-4504-A98D-BC376DCD93FA}"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D5D4BA-E5EA-4B1C-BFFA-166931CDB507}"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A7656B22-DC73-4FEC-92CC-ECC900437550}">
      <dgm:prSet phldrT="[Text]" custT="1"/>
      <dgm:spPr/>
      <dgm:t>
        <a:bodyPr/>
        <a:lstStyle/>
        <a:p>
          <a:r>
            <a:rPr lang="en-US" sz="1800" b="0" i="0" dirty="0">
              <a:effectLst/>
              <a:latin typeface="+mj-lt"/>
            </a:rPr>
            <a:t>Distributed computing</a:t>
          </a:r>
          <a:endParaRPr lang="en-US" sz="1800" b="0" dirty="0">
            <a:latin typeface="+mj-lt"/>
          </a:endParaRPr>
        </a:p>
      </dgm:t>
    </dgm:pt>
    <dgm:pt modelId="{812FA878-5C12-475A-8175-09145DB0A010}" type="parTrans" cxnId="{6C364E9F-7BD6-4B3F-8EED-8DDCD79B8478}">
      <dgm:prSet/>
      <dgm:spPr/>
      <dgm:t>
        <a:bodyPr/>
        <a:lstStyle/>
        <a:p>
          <a:endParaRPr lang="en-US"/>
        </a:p>
      </dgm:t>
    </dgm:pt>
    <dgm:pt modelId="{AB7FEE82-2973-4458-B6DC-A8E4E16550F3}" type="sibTrans" cxnId="{6C364E9F-7BD6-4B3F-8EED-8DDCD79B8478}">
      <dgm:prSet/>
      <dgm:spPr/>
      <dgm:t>
        <a:bodyPr/>
        <a:lstStyle/>
        <a:p>
          <a:endParaRPr lang="en-US"/>
        </a:p>
      </dgm:t>
    </dgm:pt>
    <dgm:pt modelId="{C3B21FFB-7860-43E8-896B-266273D4C3B4}">
      <dgm:prSet phldrT="[Text]" custT="1"/>
      <dgm:spPr/>
      <dgm:t>
        <a:bodyPr/>
        <a:lstStyle/>
        <a:p>
          <a:r>
            <a:rPr lang="en-US" sz="1800" b="0" i="0" dirty="0"/>
            <a:t>Lazy Evaluation</a:t>
          </a:r>
          <a:endParaRPr lang="en-US" sz="1800" dirty="0"/>
        </a:p>
      </dgm:t>
    </dgm:pt>
    <dgm:pt modelId="{1066BB3B-2C7D-4544-94D5-8D96DBA400F0}" type="parTrans" cxnId="{823D208F-03A8-4023-9539-79751AAD594F}">
      <dgm:prSet/>
      <dgm:spPr/>
      <dgm:t>
        <a:bodyPr/>
        <a:lstStyle/>
        <a:p>
          <a:endParaRPr lang="en-US"/>
        </a:p>
      </dgm:t>
    </dgm:pt>
    <dgm:pt modelId="{CCA91A20-17F9-4FDF-B978-0BF4FAA74D71}" type="sibTrans" cxnId="{823D208F-03A8-4023-9539-79751AAD594F}">
      <dgm:prSet/>
      <dgm:spPr/>
      <dgm:t>
        <a:bodyPr/>
        <a:lstStyle/>
        <a:p>
          <a:endParaRPr lang="en-US"/>
        </a:p>
      </dgm:t>
    </dgm:pt>
    <dgm:pt modelId="{E2A34B6D-73F3-42B5-B79F-8A4E981890BA}">
      <dgm:prSet phldrT="[Text]" custT="1"/>
      <dgm:spPr/>
      <dgm:t>
        <a:bodyPr/>
        <a:lstStyle/>
        <a:p>
          <a:r>
            <a:rPr lang="vi-VN" sz="1800"/>
            <a:t>RDD</a:t>
          </a:r>
          <a:endParaRPr lang="en-US" sz="1800"/>
        </a:p>
      </dgm:t>
    </dgm:pt>
    <dgm:pt modelId="{7CDD8B7A-D2FC-4383-B195-4B4EA6E641F5}" type="parTrans" cxnId="{C4A8AE20-B9B7-4719-B533-0776644424BD}">
      <dgm:prSet/>
      <dgm:spPr/>
      <dgm:t>
        <a:bodyPr/>
        <a:lstStyle/>
        <a:p>
          <a:endParaRPr lang="en-US"/>
        </a:p>
      </dgm:t>
    </dgm:pt>
    <dgm:pt modelId="{0C2F6071-0F4A-46C3-B376-CD63026D2317}" type="sibTrans" cxnId="{C4A8AE20-B9B7-4719-B533-0776644424BD}">
      <dgm:prSet/>
      <dgm:spPr/>
      <dgm:t>
        <a:bodyPr/>
        <a:lstStyle/>
        <a:p>
          <a:endParaRPr lang="en-US"/>
        </a:p>
      </dgm:t>
    </dgm:pt>
    <dgm:pt modelId="{7CBDBD46-1ACC-478A-B89B-D373FF8169FD}">
      <dgm:prSet phldrT="[Text]" custT="1"/>
      <dgm:spPr/>
      <dgm:t>
        <a:bodyPr/>
        <a:lstStyle/>
        <a:p>
          <a:r>
            <a:rPr lang="en-US" sz="1800" dirty="0"/>
            <a:t>How Spark Work</a:t>
          </a:r>
        </a:p>
      </dgm:t>
    </dgm:pt>
    <dgm:pt modelId="{92467961-54D7-4D24-A346-D3D6B925ACD1}" type="parTrans" cxnId="{4D881C37-B514-4E81-AB87-CBDCDA2E6598}">
      <dgm:prSet/>
      <dgm:spPr/>
      <dgm:t>
        <a:bodyPr/>
        <a:lstStyle/>
        <a:p>
          <a:endParaRPr lang="en-US"/>
        </a:p>
      </dgm:t>
    </dgm:pt>
    <dgm:pt modelId="{7219D483-102A-4880-9807-97F30E3E2667}" type="sibTrans" cxnId="{4D881C37-B514-4E81-AB87-CBDCDA2E6598}">
      <dgm:prSet/>
      <dgm:spPr/>
      <dgm:t>
        <a:bodyPr/>
        <a:lstStyle/>
        <a:p>
          <a:endParaRPr lang="en-US"/>
        </a:p>
      </dgm:t>
    </dgm:pt>
    <dgm:pt modelId="{A1CDCCCE-6B4F-45A4-8AF2-C5A1B86201FD}">
      <dgm:prSet phldrT="[Text]" custT="1"/>
      <dgm:spPr/>
      <dgm:t>
        <a:bodyPr/>
        <a:lstStyle/>
        <a:p>
          <a:r>
            <a:rPr lang="vi-VN" sz="1800" dirty="0" err="1"/>
            <a:t>Execution</a:t>
          </a:r>
          <a:r>
            <a:rPr lang="vi-VN" sz="1800" dirty="0"/>
            <a:t> </a:t>
          </a:r>
          <a:r>
            <a:rPr lang="vi-VN" sz="1800" dirty="0" err="1"/>
            <a:t>mode</a:t>
          </a:r>
          <a:endParaRPr lang="en-US" sz="1800" dirty="0"/>
        </a:p>
      </dgm:t>
    </dgm:pt>
    <dgm:pt modelId="{348D79AE-172B-498C-92F0-8A875986C06E}" type="parTrans" cxnId="{6C4C06ED-29C7-4CB1-81D1-91E771B763AC}">
      <dgm:prSet/>
      <dgm:spPr/>
      <dgm:t>
        <a:bodyPr/>
        <a:lstStyle/>
        <a:p>
          <a:endParaRPr lang="en-US"/>
        </a:p>
      </dgm:t>
    </dgm:pt>
    <dgm:pt modelId="{66E063A3-E4EC-471D-9885-67E6562B17AD}" type="sibTrans" cxnId="{6C4C06ED-29C7-4CB1-81D1-91E771B763AC}">
      <dgm:prSet/>
      <dgm:spPr/>
      <dgm:t>
        <a:bodyPr/>
        <a:lstStyle/>
        <a:p>
          <a:endParaRPr lang="en-US"/>
        </a:p>
      </dgm:t>
    </dgm:pt>
    <dgm:pt modelId="{DDD34AE6-AE72-4CEE-B1E0-5E9533A6392E}">
      <dgm:prSet phldrT="[Text]" custT="1"/>
      <dgm:spPr/>
      <dgm:t>
        <a:bodyPr/>
        <a:lstStyle/>
        <a:p>
          <a:r>
            <a:rPr lang="en-US" sz="1800" dirty="0"/>
            <a:t>Demo Local Mode</a:t>
          </a:r>
        </a:p>
      </dgm:t>
    </dgm:pt>
    <dgm:pt modelId="{A11274EC-26A7-486C-98D5-479E904EAFA3}" type="parTrans" cxnId="{AA49DD78-9B62-4601-BE9D-48A7CB60846E}">
      <dgm:prSet/>
      <dgm:spPr/>
      <dgm:t>
        <a:bodyPr/>
        <a:lstStyle/>
        <a:p>
          <a:endParaRPr lang="en-US"/>
        </a:p>
      </dgm:t>
    </dgm:pt>
    <dgm:pt modelId="{2483A0A9-0D23-442D-B306-CBC9CB28F07B}" type="sibTrans" cxnId="{AA49DD78-9B62-4601-BE9D-48A7CB60846E}">
      <dgm:prSet/>
      <dgm:spPr/>
      <dgm:t>
        <a:bodyPr/>
        <a:lstStyle/>
        <a:p>
          <a:endParaRPr lang="en-US"/>
        </a:p>
      </dgm:t>
    </dgm:pt>
    <dgm:pt modelId="{20ADFA33-4EDB-43B4-9C6B-380ED557FAEE}" type="pres">
      <dgm:prSet presAssocID="{DAD5D4BA-E5EA-4B1C-BFFA-166931CDB507}" presName="diagram" presStyleCnt="0">
        <dgm:presLayoutVars>
          <dgm:dir/>
          <dgm:resizeHandles val="exact"/>
        </dgm:presLayoutVars>
      </dgm:prSet>
      <dgm:spPr/>
    </dgm:pt>
    <dgm:pt modelId="{122684DB-6DD0-410A-B523-ACCE9A0200B5}" type="pres">
      <dgm:prSet presAssocID="{A7656B22-DC73-4FEC-92CC-ECC900437550}" presName="node" presStyleLbl="node1" presStyleIdx="0" presStyleCnt="6">
        <dgm:presLayoutVars>
          <dgm:bulletEnabled val="1"/>
        </dgm:presLayoutVars>
      </dgm:prSet>
      <dgm:spPr/>
    </dgm:pt>
    <dgm:pt modelId="{089784E5-7DD6-4351-A723-7F2BAC4BD2D6}" type="pres">
      <dgm:prSet presAssocID="{AB7FEE82-2973-4458-B6DC-A8E4E16550F3}" presName="sibTrans" presStyleCnt="0"/>
      <dgm:spPr/>
    </dgm:pt>
    <dgm:pt modelId="{B3A8B345-1E4F-490F-BBF0-0803C52A7298}" type="pres">
      <dgm:prSet presAssocID="{E2A34B6D-73F3-42B5-B79F-8A4E981890BA}" presName="node" presStyleLbl="node1" presStyleIdx="1" presStyleCnt="6">
        <dgm:presLayoutVars>
          <dgm:bulletEnabled val="1"/>
        </dgm:presLayoutVars>
      </dgm:prSet>
      <dgm:spPr/>
    </dgm:pt>
    <dgm:pt modelId="{09A96551-1E7A-4A63-B4B2-E99B7E57B533}" type="pres">
      <dgm:prSet presAssocID="{0C2F6071-0F4A-46C3-B376-CD63026D2317}" presName="sibTrans" presStyleCnt="0"/>
      <dgm:spPr/>
    </dgm:pt>
    <dgm:pt modelId="{11A06661-F3CD-4DB8-A569-47355F932482}" type="pres">
      <dgm:prSet presAssocID="{C3B21FFB-7860-43E8-896B-266273D4C3B4}" presName="node" presStyleLbl="node1" presStyleIdx="2" presStyleCnt="6">
        <dgm:presLayoutVars>
          <dgm:bulletEnabled val="1"/>
        </dgm:presLayoutVars>
      </dgm:prSet>
      <dgm:spPr/>
    </dgm:pt>
    <dgm:pt modelId="{D53FD59C-68AA-4991-AA59-8F57B9098BE0}" type="pres">
      <dgm:prSet presAssocID="{CCA91A20-17F9-4FDF-B978-0BF4FAA74D71}" presName="sibTrans" presStyleCnt="0"/>
      <dgm:spPr/>
    </dgm:pt>
    <dgm:pt modelId="{F4664A67-7CF8-4E1E-B1C7-20357CF705C7}" type="pres">
      <dgm:prSet presAssocID="{7CBDBD46-1ACC-478A-B89B-D373FF8169FD}" presName="node" presStyleLbl="node1" presStyleIdx="3" presStyleCnt="6">
        <dgm:presLayoutVars>
          <dgm:bulletEnabled val="1"/>
        </dgm:presLayoutVars>
      </dgm:prSet>
      <dgm:spPr/>
    </dgm:pt>
    <dgm:pt modelId="{D45B01B3-500F-4CCC-B62A-F23004249946}" type="pres">
      <dgm:prSet presAssocID="{7219D483-102A-4880-9807-97F30E3E2667}" presName="sibTrans" presStyleCnt="0"/>
      <dgm:spPr/>
    </dgm:pt>
    <dgm:pt modelId="{7FE52EAC-040A-433D-8739-C220CC30A4A8}" type="pres">
      <dgm:prSet presAssocID="{A1CDCCCE-6B4F-45A4-8AF2-C5A1B86201FD}" presName="node" presStyleLbl="node1" presStyleIdx="4" presStyleCnt="6">
        <dgm:presLayoutVars>
          <dgm:bulletEnabled val="1"/>
        </dgm:presLayoutVars>
      </dgm:prSet>
      <dgm:spPr/>
    </dgm:pt>
    <dgm:pt modelId="{6B11B7E0-B0C8-433F-897D-BD517CA65071}" type="pres">
      <dgm:prSet presAssocID="{66E063A3-E4EC-471D-9885-67E6562B17AD}" presName="sibTrans" presStyleCnt="0"/>
      <dgm:spPr/>
    </dgm:pt>
    <dgm:pt modelId="{23FCCE10-B011-4588-9358-AE369FA7D239}" type="pres">
      <dgm:prSet presAssocID="{DDD34AE6-AE72-4CEE-B1E0-5E9533A6392E}" presName="node" presStyleLbl="node1" presStyleIdx="5" presStyleCnt="6">
        <dgm:presLayoutVars>
          <dgm:bulletEnabled val="1"/>
        </dgm:presLayoutVars>
      </dgm:prSet>
      <dgm:spPr/>
    </dgm:pt>
  </dgm:ptLst>
  <dgm:cxnLst>
    <dgm:cxn modelId="{CF5EAD0C-B85E-4A8A-81A8-29DA3CA81D06}" type="presOf" srcId="{E2A34B6D-73F3-42B5-B79F-8A4E981890BA}" destId="{B3A8B345-1E4F-490F-BBF0-0803C52A7298}" srcOrd="0" destOrd="0" presId="urn:microsoft.com/office/officeart/2005/8/layout/default"/>
    <dgm:cxn modelId="{C4A8AE20-B9B7-4719-B533-0776644424BD}" srcId="{DAD5D4BA-E5EA-4B1C-BFFA-166931CDB507}" destId="{E2A34B6D-73F3-42B5-B79F-8A4E981890BA}" srcOrd="1" destOrd="0" parTransId="{7CDD8B7A-D2FC-4383-B195-4B4EA6E641F5}" sibTransId="{0C2F6071-0F4A-46C3-B376-CD63026D2317}"/>
    <dgm:cxn modelId="{A735422C-5FA5-4D03-8CCB-F6DA3778F377}" type="presOf" srcId="{A7656B22-DC73-4FEC-92CC-ECC900437550}" destId="{122684DB-6DD0-410A-B523-ACCE9A0200B5}" srcOrd="0" destOrd="0" presId="urn:microsoft.com/office/officeart/2005/8/layout/default"/>
    <dgm:cxn modelId="{4D881C37-B514-4E81-AB87-CBDCDA2E6598}" srcId="{DAD5D4BA-E5EA-4B1C-BFFA-166931CDB507}" destId="{7CBDBD46-1ACC-478A-B89B-D373FF8169FD}" srcOrd="3" destOrd="0" parTransId="{92467961-54D7-4D24-A346-D3D6B925ACD1}" sibTransId="{7219D483-102A-4880-9807-97F30E3E2667}"/>
    <dgm:cxn modelId="{8ABDE73F-47D9-43E0-AAC1-938688465175}" type="presOf" srcId="{DDD34AE6-AE72-4CEE-B1E0-5E9533A6392E}" destId="{23FCCE10-B011-4588-9358-AE369FA7D239}" srcOrd="0" destOrd="0" presId="urn:microsoft.com/office/officeart/2005/8/layout/default"/>
    <dgm:cxn modelId="{C7868F54-C0B7-442B-8385-C802E85EFA1F}" type="presOf" srcId="{7CBDBD46-1ACC-478A-B89B-D373FF8169FD}" destId="{F4664A67-7CF8-4E1E-B1C7-20357CF705C7}" srcOrd="0" destOrd="0" presId="urn:microsoft.com/office/officeart/2005/8/layout/default"/>
    <dgm:cxn modelId="{AA49DD78-9B62-4601-BE9D-48A7CB60846E}" srcId="{DAD5D4BA-E5EA-4B1C-BFFA-166931CDB507}" destId="{DDD34AE6-AE72-4CEE-B1E0-5E9533A6392E}" srcOrd="5" destOrd="0" parTransId="{A11274EC-26A7-486C-98D5-479E904EAFA3}" sibTransId="{2483A0A9-0D23-442D-B306-CBC9CB28F07B}"/>
    <dgm:cxn modelId="{DAF4958C-B671-4A15-A978-C74414D22197}" type="presOf" srcId="{DAD5D4BA-E5EA-4B1C-BFFA-166931CDB507}" destId="{20ADFA33-4EDB-43B4-9C6B-380ED557FAEE}" srcOrd="0" destOrd="0" presId="urn:microsoft.com/office/officeart/2005/8/layout/default"/>
    <dgm:cxn modelId="{823D208F-03A8-4023-9539-79751AAD594F}" srcId="{DAD5D4BA-E5EA-4B1C-BFFA-166931CDB507}" destId="{C3B21FFB-7860-43E8-896B-266273D4C3B4}" srcOrd="2" destOrd="0" parTransId="{1066BB3B-2C7D-4544-94D5-8D96DBA400F0}" sibTransId="{CCA91A20-17F9-4FDF-B978-0BF4FAA74D71}"/>
    <dgm:cxn modelId="{6C364E9F-7BD6-4B3F-8EED-8DDCD79B8478}" srcId="{DAD5D4BA-E5EA-4B1C-BFFA-166931CDB507}" destId="{A7656B22-DC73-4FEC-92CC-ECC900437550}" srcOrd="0" destOrd="0" parTransId="{812FA878-5C12-475A-8175-09145DB0A010}" sibTransId="{AB7FEE82-2973-4458-B6DC-A8E4E16550F3}"/>
    <dgm:cxn modelId="{F19BA6A9-0A64-4525-965A-D4A2FB76C168}" type="presOf" srcId="{A1CDCCCE-6B4F-45A4-8AF2-C5A1B86201FD}" destId="{7FE52EAC-040A-433D-8739-C220CC30A4A8}" srcOrd="0" destOrd="0" presId="urn:microsoft.com/office/officeart/2005/8/layout/default"/>
    <dgm:cxn modelId="{8D0F26EB-92AE-449E-99C1-E57B80D94B10}" type="presOf" srcId="{C3B21FFB-7860-43E8-896B-266273D4C3B4}" destId="{11A06661-F3CD-4DB8-A569-47355F932482}" srcOrd="0" destOrd="0" presId="urn:microsoft.com/office/officeart/2005/8/layout/default"/>
    <dgm:cxn modelId="{6C4C06ED-29C7-4CB1-81D1-91E771B763AC}" srcId="{DAD5D4BA-E5EA-4B1C-BFFA-166931CDB507}" destId="{A1CDCCCE-6B4F-45A4-8AF2-C5A1B86201FD}" srcOrd="4" destOrd="0" parTransId="{348D79AE-172B-498C-92F0-8A875986C06E}" sibTransId="{66E063A3-E4EC-471D-9885-67E6562B17AD}"/>
    <dgm:cxn modelId="{8D68A5A1-AF08-4389-899A-A3E8E357F8F1}" type="presParOf" srcId="{20ADFA33-4EDB-43B4-9C6B-380ED557FAEE}" destId="{122684DB-6DD0-410A-B523-ACCE9A0200B5}" srcOrd="0" destOrd="0" presId="urn:microsoft.com/office/officeart/2005/8/layout/default"/>
    <dgm:cxn modelId="{DBF8DDBF-7B99-4DCD-85A3-EA3169E6C0F0}" type="presParOf" srcId="{20ADFA33-4EDB-43B4-9C6B-380ED557FAEE}" destId="{089784E5-7DD6-4351-A723-7F2BAC4BD2D6}" srcOrd="1" destOrd="0" presId="urn:microsoft.com/office/officeart/2005/8/layout/default"/>
    <dgm:cxn modelId="{9390B5CB-116A-4A9B-BA26-3EDB15B36A01}" type="presParOf" srcId="{20ADFA33-4EDB-43B4-9C6B-380ED557FAEE}" destId="{B3A8B345-1E4F-490F-BBF0-0803C52A7298}" srcOrd="2" destOrd="0" presId="urn:microsoft.com/office/officeart/2005/8/layout/default"/>
    <dgm:cxn modelId="{92EA10E4-2875-4DF3-B65E-819520C3D157}" type="presParOf" srcId="{20ADFA33-4EDB-43B4-9C6B-380ED557FAEE}" destId="{09A96551-1E7A-4A63-B4B2-E99B7E57B533}" srcOrd="3" destOrd="0" presId="urn:microsoft.com/office/officeart/2005/8/layout/default"/>
    <dgm:cxn modelId="{CABFFFF4-5F9A-42D5-B346-6A8AF7E7B995}" type="presParOf" srcId="{20ADFA33-4EDB-43B4-9C6B-380ED557FAEE}" destId="{11A06661-F3CD-4DB8-A569-47355F932482}" srcOrd="4" destOrd="0" presId="urn:microsoft.com/office/officeart/2005/8/layout/default"/>
    <dgm:cxn modelId="{79FD310F-8679-4192-8410-94CACDFD08D2}" type="presParOf" srcId="{20ADFA33-4EDB-43B4-9C6B-380ED557FAEE}" destId="{D53FD59C-68AA-4991-AA59-8F57B9098BE0}" srcOrd="5" destOrd="0" presId="urn:microsoft.com/office/officeart/2005/8/layout/default"/>
    <dgm:cxn modelId="{84335D80-9AB5-4A0A-8F4C-09092C43A353}" type="presParOf" srcId="{20ADFA33-4EDB-43B4-9C6B-380ED557FAEE}" destId="{F4664A67-7CF8-4E1E-B1C7-20357CF705C7}" srcOrd="6" destOrd="0" presId="urn:microsoft.com/office/officeart/2005/8/layout/default"/>
    <dgm:cxn modelId="{9B6113F1-85C9-4394-8FDA-12FE3B791AC6}" type="presParOf" srcId="{20ADFA33-4EDB-43B4-9C6B-380ED557FAEE}" destId="{D45B01B3-500F-4CCC-B62A-F23004249946}" srcOrd="7" destOrd="0" presId="urn:microsoft.com/office/officeart/2005/8/layout/default"/>
    <dgm:cxn modelId="{3D18AD9C-410E-4621-A7DD-8CADE603F3BC}" type="presParOf" srcId="{20ADFA33-4EDB-43B4-9C6B-380ED557FAEE}" destId="{7FE52EAC-040A-433D-8739-C220CC30A4A8}" srcOrd="8" destOrd="0" presId="urn:microsoft.com/office/officeart/2005/8/layout/default"/>
    <dgm:cxn modelId="{924DA9B5-D475-4F86-B1CC-B569297DA00E}" type="presParOf" srcId="{20ADFA33-4EDB-43B4-9C6B-380ED557FAEE}" destId="{6B11B7E0-B0C8-433F-897D-BD517CA65071}" srcOrd="9" destOrd="0" presId="urn:microsoft.com/office/officeart/2005/8/layout/default"/>
    <dgm:cxn modelId="{D771133C-9C4E-4FCF-A524-998BEB1B1303}" type="presParOf" srcId="{20ADFA33-4EDB-43B4-9C6B-380ED557FAEE}" destId="{23FCCE10-B011-4588-9358-AE369FA7D23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DAD5D4BA-E5EA-4B1C-BFFA-166931CDB507}" type="doc">
      <dgm:prSet loTypeId="urn:microsoft.com/office/officeart/2005/8/layout/default" loCatId="list" qsTypeId="urn:microsoft.com/office/officeart/2005/8/quickstyle/simple4" qsCatId="simple" csTypeId="urn:microsoft.com/office/officeart/2005/8/colors/colorful1" csCatId="colorful" phldr="1"/>
      <dgm:spPr/>
      <dgm:t>
        <a:bodyPr/>
        <a:lstStyle/>
        <a:p>
          <a:endParaRPr lang="en-US"/>
        </a:p>
      </dgm:t>
    </dgm:pt>
    <dgm:pt modelId="{9E87AF80-4608-465F-BD3B-CE4257A8ED74}">
      <dgm:prSet phldrT="[Text]"/>
      <dgm:spPr/>
      <dgm:t>
        <a:bodyPr/>
        <a:lstStyle/>
        <a:p>
          <a:r>
            <a:rPr lang="vi-VN" err="1"/>
            <a:t>Giới</a:t>
          </a:r>
          <a:r>
            <a:rPr lang="vi-VN"/>
            <a:t> </a:t>
          </a:r>
          <a:r>
            <a:rPr lang="vi-VN" err="1"/>
            <a:t>thiệu</a:t>
          </a:r>
          <a:endParaRPr lang="en-US"/>
        </a:p>
      </dgm:t>
    </dgm:pt>
    <dgm:pt modelId="{F4E19BFA-0AEE-4FCE-B3D8-967DAEB9108B}" type="parTrans" cxnId="{ACBC0A5E-68CB-4AC4-899A-46E645216F2B}">
      <dgm:prSet/>
      <dgm:spPr/>
      <dgm:t>
        <a:bodyPr/>
        <a:lstStyle/>
        <a:p>
          <a:endParaRPr lang="en-US"/>
        </a:p>
      </dgm:t>
    </dgm:pt>
    <dgm:pt modelId="{397163AA-9DA6-4CC2-859F-0027C6F3E4F1}" type="sibTrans" cxnId="{ACBC0A5E-68CB-4AC4-899A-46E645216F2B}">
      <dgm:prSet/>
      <dgm:spPr/>
      <dgm:t>
        <a:bodyPr/>
        <a:lstStyle/>
        <a:p>
          <a:endParaRPr lang="en-US"/>
        </a:p>
      </dgm:t>
    </dgm:pt>
    <dgm:pt modelId="{A7656B22-DC73-4FEC-92CC-ECC900437550}">
      <dgm:prSet phldrT="[Text]"/>
      <dgm:spPr/>
      <dgm:t>
        <a:bodyPr/>
        <a:lstStyle/>
        <a:p>
          <a:r>
            <a:rPr lang="en-US"/>
            <a:t>Trình quản lý cụm</a:t>
          </a:r>
        </a:p>
      </dgm:t>
    </dgm:pt>
    <dgm:pt modelId="{812FA878-5C12-475A-8175-09145DB0A010}" type="parTrans" cxnId="{6C364E9F-7BD6-4B3F-8EED-8DDCD79B8478}">
      <dgm:prSet/>
      <dgm:spPr/>
      <dgm:t>
        <a:bodyPr/>
        <a:lstStyle/>
        <a:p>
          <a:endParaRPr lang="en-US"/>
        </a:p>
      </dgm:t>
    </dgm:pt>
    <dgm:pt modelId="{AB7FEE82-2973-4458-B6DC-A8E4E16550F3}" type="sibTrans" cxnId="{6C364E9F-7BD6-4B3F-8EED-8DDCD79B8478}">
      <dgm:prSet/>
      <dgm:spPr/>
      <dgm:t>
        <a:bodyPr/>
        <a:lstStyle/>
        <a:p>
          <a:endParaRPr lang="en-US"/>
        </a:p>
      </dgm:t>
    </dgm:pt>
    <dgm:pt modelId="{C473A573-D693-4CF0-94E4-15D0A981D77F}">
      <dgm:prSet phldrT="[Text]"/>
      <dgm:spPr/>
      <dgm:t>
        <a:bodyPr/>
        <a:lstStyle/>
        <a:p>
          <a:r>
            <a:rPr lang="en-US"/>
            <a:t>Demo</a:t>
          </a:r>
        </a:p>
      </dgm:t>
    </dgm:pt>
    <dgm:pt modelId="{7E8AB88E-DCBF-4A5B-A6D4-08EC21370671}" type="parTrans" cxnId="{4C9D249D-DDD9-4A82-B58A-80B11E61F498}">
      <dgm:prSet/>
      <dgm:spPr/>
      <dgm:t>
        <a:bodyPr/>
        <a:lstStyle/>
        <a:p>
          <a:endParaRPr lang="en-US"/>
        </a:p>
      </dgm:t>
    </dgm:pt>
    <dgm:pt modelId="{5B67511B-B24B-423C-A7AA-11A2B9F0D49E}" type="sibTrans" cxnId="{4C9D249D-DDD9-4A82-B58A-80B11E61F498}">
      <dgm:prSet/>
      <dgm:spPr/>
      <dgm:t>
        <a:bodyPr/>
        <a:lstStyle/>
        <a:p>
          <a:endParaRPr lang="en-US"/>
        </a:p>
      </dgm:t>
    </dgm:pt>
    <dgm:pt modelId="{24C68238-ACE5-4812-8211-DB4313242F63}" type="pres">
      <dgm:prSet presAssocID="{DAD5D4BA-E5EA-4B1C-BFFA-166931CDB507}" presName="diagram" presStyleCnt="0">
        <dgm:presLayoutVars>
          <dgm:dir/>
          <dgm:resizeHandles val="exact"/>
        </dgm:presLayoutVars>
      </dgm:prSet>
      <dgm:spPr/>
    </dgm:pt>
    <dgm:pt modelId="{5EDF7E6E-741E-4210-B996-9B48A9B65C52}" type="pres">
      <dgm:prSet presAssocID="{9E87AF80-4608-465F-BD3B-CE4257A8ED74}" presName="node" presStyleLbl="node1" presStyleIdx="0" presStyleCnt="3">
        <dgm:presLayoutVars>
          <dgm:bulletEnabled val="1"/>
        </dgm:presLayoutVars>
      </dgm:prSet>
      <dgm:spPr/>
    </dgm:pt>
    <dgm:pt modelId="{E0546D3B-0AA7-4E73-A2A1-47D7273B7864}" type="pres">
      <dgm:prSet presAssocID="{397163AA-9DA6-4CC2-859F-0027C6F3E4F1}" presName="sibTrans" presStyleCnt="0"/>
      <dgm:spPr/>
    </dgm:pt>
    <dgm:pt modelId="{04A6DECF-2C38-4804-BFC2-68A04F399E7E}" type="pres">
      <dgm:prSet presAssocID="{A7656B22-DC73-4FEC-92CC-ECC900437550}" presName="node" presStyleLbl="node1" presStyleIdx="1" presStyleCnt="3">
        <dgm:presLayoutVars>
          <dgm:bulletEnabled val="1"/>
        </dgm:presLayoutVars>
      </dgm:prSet>
      <dgm:spPr/>
    </dgm:pt>
    <dgm:pt modelId="{FE43643A-5521-4D6B-8101-BED783C24CD9}" type="pres">
      <dgm:prSet presAssocID="{AB7FEE82-2973-4458-B6DC-A8E4E16550F3}" presName="sibTrans" presStyleCnt="0"/>
      <dgm:spPr/>
    </dgm:pt>
    <dgm:pt modelId="{DF0C78B9-E458-4280-A783-6D1C541FD4A1}" type="pres">
      <dgm:prSet presAssocID="{C473A573-D693-4CF0-94E4-15D0A981D77F}" presName="node" presStyleLbl="node1" presStyleIdx="2" presStyleCnt="3">
        <dgm:presLayoutVars>
          <dgm:bulletEnabled val="1"/>
        </dgm:presLayoutVars>
      </dgm:prSet>
      <dgm:spPr/>
    </dgm:pt>
  </dgm:ptLst>
  <dgm:cxnLst>
    <dgm:cxn modelId="{24CCD105-5600-4AA3-838F-2D94CF09C4EA}" type="presOf" srcId="{A7656B22-DC73-4FEC-92CC-ECC900437550}" destId="{04A6DECF-2C38-4804-BFC2-68A04F399E7E}" srcOrd="0" destOrd="0" presId="urn:microsoft.com/office/officeart/2005/8/layout/default"/>
    <dgm:cxn modelId="{ACBC0A5E-68CB-4AC4-899A-46E645216F2B}" srcId="{DAD5D4BA-E5EA-4B1C-BFFA-166931CDB507}" destId="{9E87AF80-4608-465F-BD3B-CE4257A8ED74}" srcOrd="0" destOrd="0" parTransId="{F4E19BFA-0AEE-4FCE-B3D8-967DAEB9108B}" sibTransId="{397163AA-9DA6-4CC2-859F-0027C6F3E4F1}"/>
    <dgm:cxn modelId="{390B9F4E-E008-4E70-9334-E020FEF7C942}" type="presOf" srcId="{DAD5D4BA-E5EA-4B1C-BFFA-166931CDB507}" destId="{24C68238-ACE5-4812-8211-DB4313242F63}" srcOrd="0" destOrd="0" presId="urn:microsoft.com/office/officeart/2005/8/layout/default"/>
    <dgm:cxn modelId="{4C9D249D-DDD9-4A82-B58A-80B11E61F498}" srcId="{DAD5D4BA-E5EA-4B1C-BFFA-166931CDB507}" destId="{C473A573-D693-4CF0-94E4-15D0A981D77F}" srcOrd="2" destOrd="0" parTransId="{7E8AB88E-DCBF-4A5B-A6D4-08EC21370671}" sibTransId="{5B67511B-B24B-423C-A7AA-11A2B9F0D49E}"/>
    <dgm:cxn modelId="{6C364E9F-7BD6-4B3F-8EED-8DDCD79B8478}" srcId="{DAD5D4BA-E5EA-4B1C-BFFA-166931CDB507}" destId="{A7656B22-DC73-4FEC-92CC-ECC900437550}" srcOrd="1" destOrd="0" parTransId="{812FA878-5C12-475A-8175-09145DB0A010}" sibTransId="{AB7FEE82-2973-4458-B6DC-A8E4E16550F3}"/>
    <dgm:cxn modelId="{843B39AF-99E5-4C07-8899-68E2AA3CF1CA}" type="presOf" srcId="{C473A573-D693-4CF0-94E4-15D0A981D77F}" destId="{DF0C78B9-E458-4280-A783-6D1C541FD4A1}" srcOrd="0" destOrd="0" presId="urn:microsoft.com/office/officeart/2005/8/layout/default"/>
    <dgm:cxn modelId="{0186E2CA-D19E-4E13-BB1B-80B1888D212A}" type="presOf" srcId="{9E87AF80-4608-465F-BD3B-CE4257A8ED74}" destId="{5EDF7E6E-741E-4210-B996-9B48A9B65C52}" srcOrd="0" destOrd="0" presId="urn:microsoft.com/office/officeart/2005/8/layout/default"/>
    <dgm:cxn modelId="{DA0DD2C1-DA43-4342-9B13-8B631775460F}" type="presParOf" srcId="{24C68238-ACE5-4812-8211-DB4313242F63}" destId="{5EDF7E6E-741E-4210-B996-9B48A9B65C52}" srcOrd="0" destOrd="0" presId="urn:microsoft.com/office/officeart/2005/8/layout/default"/>
    <dgm:cxn modelId="{9341D785-FA3B-4AA7-8552-220FFE5F67F0}" type="presParOf" srcId="{24C68238-ACE5-4812-8211-DB4313242F63}" destId="{E0546D3B-0AA7-4E73-A2A1-47D7273B7864}" srcOrd="1" destOrd="0" presId="urn:microsoft.com/office/officeart/2005/8/layout/default"/>
    <dgm:cxn modelId="{8B8E5FFF-8097-4138-B118-EBA4DFD722F0}" type="presParOf" srcId="{24C68238-ACE5-4812-8211-DB4313242F63}" destId="{04A6DECF-2C38-4804-BFC2-68A04F399E7E}" srcOrd="2" destOrd="0" presId="urn:microsoft.com/office/officeart/2005/8/layout/default"/>
    <dgm:cxn modelId="{90028A65-3386-4FE3-A0B6-A5C8D50CEE34}" type="presParOf" srcId="{24C68238-ACE5-4812-8211-DB4313242F63}" destId="{FE43643A-5521-4D6B-8101-BED783C24CD9}" srcOrd="3" destOrd="0" presId="urn:microsoft.com/office/officeart/2005/8/layout/default"/>
    <dgm:cxn modelId="{4CC729A8-BBAC-47E1-B68C-0415FC1DEA65}" type="presParOf" srcId="{24C68238-ACE5-4812-8211-DB4313242F63}" destId="{DF0C78B9-E458-4280-A783-6D1C541FD4A1}"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FA49F3-DD15-4711-9F1C-9BE0F33E0A57}">
      <dsp:nvSpPr>
        <dsp:cNvPr id="0" name=""/>
        <dsp:cNvSpPr/>
      </dsp:nvSpPr>
      <dsp:spPr>
        <a:xfrm>
          <a:off x="1429554" y="427"/>
          <a:ext cx="1022325" cy="1022325"/>
        </a:xfrm>
        <a:prstGeom prst="ellipse">
          <a:avLst/>
        </a:prstGeom>
        <a:solidFill>
          <a:schemeClr val="accent4">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FB593A25-414F-4725-A752-878A9A388259}">
      <dsp:nvSpPr>
        <dsp:cNvPr id="0" name=""/>
        <dsp:cNvSpPr/>
      </dsp:nvSpPr>
      <dsp:spPr>
        <a:xfrm>
          <a:off x="1940716" y="427"/>
          <a:ext cx="5454479" cy="1022325"/>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60960" rIns="0" bIns="60960" numCol="1" spcCol="1270" anchor="ctr" anchorCtr="0">
          <a:noAutofit/>
        </a:bodyPr>
        <a:lstStyle/>
        <a:p>
          <a:pPr marL="0" lvl="0" indent="0" algn="l" defTabSz="2133600">
            <a:lnSpc>
              <a:spcPct val="90000"/>
            </a:lnSpc>
            <a:spcBef>
              <a:spcPct val="0"/>
            </a:spcBef>
            <a:spcAft>
              <a:spcPct val="35000"/>
            </a:spcAft>
            <a:buNone/>
          </a:pPr>
          <a:r>
            <a:rPr lang="vi-VN" sz="4800" kern="1200" dirty="0" err="1">
              <a:latin typeface="Bahnschrift SemiLight SemiConde" panose="020B0502040204020203" pitchFamily="34" charset="0"/>
            </a:rPr>
            <a:t>Giới</a:t>
          </a:r>
          <a:r>
            <a:rPr lang="vi-VN" sz="4800" kern="1200" dirty="0">
              <a:latin typeface="Bahnschrift SemiLight SemiConde" panose="020B0502040204020203" pitchFamily="34" charset="0"/>
            </a:rPr>
            <a:t> </a:t>
          </a:r>
          <a:r>
            <a:rPr lang="vi-VN" sz="4800" kern="1200" dirty="0" err="1">
              <a:latin typeface="Bahnschrift SemiLight SemiConde" panose="020B0502040204020203" pitchFamily="34" charset="0"/>
            </a:rPr>
            <a:t>thiệu</a:t>
          </a:r>
          <a:endParaRPr lang="en-US" sz="4800" kern="1200" dirty="0">
            <a:latin typeface="Bahnschrift SemiLight SemiConde" panose="020B0502040204020203" pitchFamily="34" charset="0"/>
          </a:endParaRPr>
        </a:p>
      </dsp:txBody>
      <dsp:txXfrm>
        <a:off x="1940716" y="427"/>
        <a:ext cx="5454479" cy="1022325"/>
      </dsp:txXfrm>
    </dsp:sp>
    <dsp:sp modelId="{A0E4C3B8-87E3-411C-8C6A-849635E05239}">
      <dsp:nvSpPr>
        <dsp:cNvPr id="0" name=""/>
        <dsp:cNvSpPr/>
      </dsp:nvSpPr>
      <dsp:spPr>
        <a:xfrm>
          <a:off x="1429554" y="1022752"/>
          <a:ext cx="1022325" cy="1022325"/>
        </a:xfrm>
        <a:prstGeom prst="ellipse">
          <a:avLst/>
        </a:prstGeom>
        <a:solidFill>
          <a:schemeClr val="accent4">
            <a:alpha val="50000"/>
            <a:hueOff val="6930027"/>
            <a:satOff val="0"/>
            <a:lumOff val="-500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60155A61-195B-49AC-8E46-C55CA0C23256}">
      <dsp:nvSpPr>
        <dsp:cNvPr id="0" name=""/>
        <dsp:cNvSpPr/>
      </dsp:nvSpPr>
      <dsp:spPr>
        <a:xfrm>
          <a:off x="1940716" y="1022752"/>
          <a:ext cx="5454479" cy="1022325"/>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60960" rIns="0" bIns="60960" numCol="1" spcCol="1270" anchor="ctr" anchorCtr="0">
          <a:noAutofit/>
        </a:bodyPr>
        <a:lstStyle/>
        <a:p>
          <a:pPr marL="0" lvl="0" indent="0" algn="l" defTabSz="2133600">
            <a:lnSpc>
              <a:spcPct val="90000"/>
            </a:lnSpc>
            <a:spcBef>
              <a:spcPct val="0"/>
            </a:spcBef>
            <a:spcAft>
              <a:spcPct val="35000"/>
            </a:spcAft>
            <a:buNone/>
          </a:pPr>
          <a:r>
            <a:rPr lang="en-US" sz="4800" kern="1200" dirty="0">
              <a:latin typeface="Bahnschrift SemiLight SemiConde" panose="020B0502040204020203" pitchFamily="34" charset="0"/>
            </a:rPr>
            <a:t>RDD &amp; Spark Work?</a:t>
          </a:r>
        </a:p>
      </dsp:txBody>
      <dsp:txXfrm>
        <a:off x="1940716" y="1022752"/>
        <a:ext cx="5454479" cy="1022325"/>
      </dsp:txXfrm>
    </dsp:sp>
    <dsp:sp modelId="{9D210F9B-2ED0-44CC-BBAD-674654CCEE71}">
      <dsp:nvSpPr>
        <dsp:cNvPr id="0" name=""/>
        <dsp:cNvSpPr/>
      </dsp:nvSpPr>
      <dsp:spPr>
        <a:xfrm>
          <a:off x="1429554" y="2045078"/>
          <a:ext cx="1022325" cy="1022325"/>
        </a:xfrm>
        <a:prstGeom prst="ellipse">
          <a:avLst/>
        </a:prstGeom>
        <a:solidFill>
          <a:schemeClr val="accent4">
            <a:alpha val="50000"/>
            <a:hueOff val="13860054"/>
            <a:satOff val="0"/>
            <a:lumOff val="-9999"/>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sp>
    <dsp:sp modelId="{FE202A05-A19C-4666-BE8A-41BCF4E2093A}">
      <dsp:nvSpPr>
        <dsp:cNvPr id="0" name=""/>
        <dsp:cNvSpPr/>
      </dsp:nvSpPr>
      <dsp:spPr>
        <a:xfrm>
          <a:off x="1940716" y="2045078"/>
          <a:ext cx="5454479" cy="1022325"/>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60960" rIns="0" bIns="60960" numCol="1" spcCol="1270" anchor="ctr" anchorCtr="0">
          <a:noAutofit/>
        </a:bodyPr>
        <a:lstStyle/>
        <a:p>
          <a:pPr marL="0" lvl="0" indent="0" algn="l" defTabSz="2133600">
            <a:lnSpc>
              <a:spcPct val="90000"/>
            </a:lnSpc>
            <a:spcBef>
              <a:spcPct val="0"/>
            </a:spcBef>
            <a:spcAft>
              <a:spcPct val="35000"/>
            </a:spcAft>
            <a:buNone/>
          </a:pPr>
          <a:r>
            <a:rPr lang="vi-VN" sz="4800" kern="1200" dirty="0" err="1">
              <a:latin typeface="Bahnschrift SemiLight SemiConde" panose="020B0502040204020203" pitchFamily="34" charset="0"/>
            </a:rPr>
            <a:t>Cluster</a:t>
          </a:r>
          <a:endParaRPr lang="en-US" sz="4800" kern="1200" dirty="0">
            <a:latin typeface="Bahnschrift SemiLight SemiConde" panose="020B0502040204020203" pitchFamily="34" charset="0"/>
          </a:endParaRPr>
        </a:p>
      </dsp:txBody>
      <dsp:txXfrm>
        <a:off x="1940716" y="2045078"/>
        <a:ext cx="5454479" cy="10223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FA3844-46C2-43D9-ABB9-C5C8A9B88273}">
      <dsp:nvSpPr>
        <dsp:cNvPr id="0" name=""/>
        <dsp:cNvSpPr/>
      </dsp:nvSpPr>
      <dsp:spPr>
        <a:xfrm>
          <a:off x="0" y="221119"/>
          <a:ext cx="1352209" cy="811325"/>
        </a:xfrm>
        <a:prstGeom prst="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apple-system"/>
            </a:rPr>
            <a:t>Lịch sử</a:t>
          </a:r>
        </a:p>
      </dsp:txBody>
      <dsp:txXfrm>
        <a:off x="0" y="221119"/>
        <a:ext cx="1352209" cy="811325"/>
      </dsp:txXfrm>
    </dsp:sp>
    <dsp:sp modelId="{DA59F8BD-9DF1-43A0-AF01-C518F08F6E37}">
      <dsp:nvSpPr>
        <dsp:cNvPr id="0" name=""/>
        <dsp:cNvSpPr/>
      </dsp:nvSpPr>
      <dsp:spPr>
        <a:xfrm>
          <a:off x="1487431" y="221119"/>
          <a:ext cx="1352209" cy="811325"/>
        </a:xfrm>
        <a:prstGeom prst="rect">
          <a:avLst/>
        </a:prstGeom>
        <a:gradFill rotWithShape="0">
          <a:gsLst>
            <a:gs pos="0">
              <a:schemeClr val="accent5">
                <a:hueOff val="-2674283"/>
                <a:satOff val="0"/>
                <a:lumOff val="0"/>
                <a:alphaOff val="0"/>
                <a:tint val="100000"/>
                <a:shade val="100000"/>
                <a:satMod val="130000"/>
              </a:schemeClr>
            </a:gs>
            <a:gs pos="100000">
              <a:schemeClr val="accent5">
                <a:hueOff val="-2674283"/>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vi-VN" sz="1800" kern="1200">
              <a:latin typeface="-apple-system"/>
            </a:rPr>
            <a:t>Định nghĩa</a:t>
          </a:r>
        </a:p>
      </dsp:txBody>
      <dsp:txXfrm>
        <a:off x="1487431" y="221119"/>
        <a:ext cx="1352209" cy="811325"/>
      </dsp:txXfrm>
    </dsp:sp>
    <dsp:sp modelId="{324AF2BB-3EA7-48D7-85F1-D4A2664A266C}">
      <dsp:nvSpPr>
        <dsp:cNvPr id="0" name=""/>
        <dsp:cNvSpPr/>
      </dsp:nvSpPr>
      <dsp:spPr>
        <a:xfrm>
          <a:off x="2974861" y="221119"/>
          <a:ext cx="1352209" cy="811325"/>
        </a:xfrm>
        <a:prstGeom prst="rect">
          <a:avLst/>
        </a:prstGeom>
        <a:gradFill rotWithShape="0">
          <a:gsLst>
            <a:gs pos="0">
              <a:schemeClr val="accent5">
                <a:hueOff val="-5348567"/>
                <a:satOff val="0"/>
                <a:lumOff val="0"/>
                <a:alphaOff val="0"/>
                <a:tint val="100000"/>
                <a:shade val="100000"/>
                <a:satMod val="130000"/>
              </a:schemeClr>
            </a:gs>
            <a:gs pos="100000">
              <a:schemeClr val="accent5">
                <a:hueOff val="-5348567"/>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vi-VN" sz="1800" kern="1200" err="1">
              <a:latin typeface="-apple-system"/>
            </a:rPr>
            <a:t>Component</a:t>
          </a:r>
          <a:endParaRPr lang="en-US" sz="1800" kern="1200">
            <a:latin typeface="-apple-system"/>
          </a:endParaRPr>
        </a:p>
      </dsp:txBody>
      <dsp:txXfrm>
        <a:off x="2974861" y="221119"/>
        <a:ext cx="1352209" cy="811325"/>
      </dsp:txXfrm>
    </dsp:sp>
    <dsp:sp modelId="{03C33630-7D98-41B7-A469-A873A9F72306}">
      <dsp:nvSpPr>
        <dsp:cNvPr id="0" name=""/>
        <dsp:cNvSpPr/>
      </dsp:nvSpPr>
      <dsp:spPr>
        <a:xfrm>
          <a:off x="0" y="1167666"/>
          <a:ext cx="1352209" cy="811325"/>
        </a:xfrm>
        <a:prstGeom prst="rect">
          <a:avLst/>
        </a:prstGeom>
        <a:gradFill rotWithShape="0">
          <a:gsLst>
            <a:gs pos="0">
              <a:schemeClr val="accent5">
                <a:hueOff val="-8022849"/>
                <a:satOff val="0"/>
                <a:lumOff val="0"/>
                <a:alphaOff val="0"/>
                <a:tint val="100000"/>
                <a:shade val="100000"/>
                <a:satMod val="130000"/>
              </a:schemeClr>
            </a:gs>
            <a:gs pos="100000">
              <a:schemeClr val="accent5">
                <a:hueOff val="-8022849"/>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latin typeface="-apple-system"/>
            </a:rPr>
            <a:t>Apache Spark Ecosystem</a:t>
          </a:r>
          <a:endParaRPr lang="en-US" sz="1800" kern="1200">
            <a:latin typeface="-apple-system"/>
          </a:endParaRPr>
        </a:p>
      </dsp:txBody>
      <dsp:txXfrm>
        <a:off x="0" y="1167666"/>
        <a:ext cx="1352209" cy="811325"/>
      </dsp:txXfrm>
    </dsp:sp>
    <dsp:sp modelId="{23A842E3-DCD4-48A5-AB0A-13203C3757F9}">
      <dsp:nvSpPr>
        <dsp:cNvPr id="0" name=""/>
        <dsp:cNvSpPr/>
      </dsp:nvSpPr>
      <dsp:spPr>
        <a:xfrm>
          <a:off x="1487431" y="1167665"/>
          <a:ext cx="1352209" cy="811325"/>
        </a:xfrm>
        <a:prstGeom prst="rect">
          <a:avLst/>
        </a:prstGeom>
        <a:gradFill rotWithShape="0">
          <a:gsLst>
            <a:gs pos="0">
              <a:schemeClr val="accent5">
                <a:hueOff val="-10697133"/>
                <a:satOff val="0"/>
                <a:lumOff val="0"/>
                <a:alphaOff val="0"/>
                <a:tint val="100000"/>
                <a:shade val="100000"/>
                <a:satMod val="130000"/>
              </a:schemeClr>
            </a:gs>
            <a:gs pos="100000">
              <a:schemeClr val="accent5">
                <a:hueOff val="-10697133"/>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apple-system"/>
            </a:rPr>
            <a:t>Spark &amp; </a:t>
          </a:r>
          <a:r>
            <a:rPr lang="vi-VN" sz="1800" kern="1200">
              <a:latin typeface="-apple-system"/>
            </a:rPr>
            <a:t>Hadoop MapReduce</a:t>
          </a:r>
          <a:endParaRPr lang="en-US" sz="1800" kern="1200">
            <a:latin typeface="-apple-system"/>
          </a:endParaRPr>
        </a:p>
      </dsp:txBody>
      <dsp:txXfrm>
        <a:off x="1487431" y="1167665"/>
        <a:ext cx="1352209" cy="811325"/>
      </dsp:txXfrm>
    </dsp:sp>
    <dsp:sp modelId="{F514ADC1-72B0-492E-9525-135461CBB5CD}">
      <dsp:nvSpPr>
        <dsp:cNvPr id="0" name=""/>
        <dsp:cNvSpPr/>
      </dsp:nvSpPr>
      <dsp:spPr>
        <a:xfrm>
          <a:off x="2974861" y="1167665"/>
          <a:ext cx="1352209" cy="811325"/>
        </a:xfrm>
        <a:prstGeom prst="rect">
          <a:avLst/>
        </a:prstGeom>
        <a:gradFill rotWithShape="0">
          <a:gsLst>
            <a:gs pos="0">
              <a:schemeClr val="accent5">
                <a:hueOff val="-13371416"/>
                <a:satOff val="0"/>
                <a:lumOff val="0"/>
                <a:alphaOff val="0"/>
                <a:tint val="100000"/>
                <a:shade val="100000"/>
                <a:satMod val="130000"/>
              </a:schemeClr>
            </a:gs>
            <a:gs pos="100000">
              <a:schemeClr val="accent5">
                <a:hueOff val="-13371416"/>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vi-VN" sz="1800" kern="1200" err="1">
              <a:latin typeface="-apple-system"/>
            </a:rPr>
            <a:t>Tính</a:t>
          </a:r>
          <a:r>
            <a:rPr lang="vi-VN" sz="1800" kern="1200">
              <a:latin typeface="-apple-system"/>
            </a:rPr>
            <a:t> năng</a:t>
          </a:r>
          <a:r>
            <a:rPr lang="en-US" sz="1800" kern="1200">
              <a:latin typeface="-apple-system"/>
            </a:rPr>
            <a:t> &amp; ưu điểm</a:t>
          </a:r>
        </a:p>
      </dsp:txBody>
      <dsp:txXfrm>
        <a:off x="2974861" y="1167665"/>
        <a:ext cx="1352209" cy="811325"/>
      </dsp:txXfrm>
    </dsp:sp>
    <dsp:sp modelId="{EC77FDEF-984D-488B-AD15-0011C818656C}">
      <dsp:nvSpPr>
        <dsp:cNvPr id="0" name=""/>
        <dsp:cNvSpPr/>
      </dsp:nvSpPr>
      <dsp:spPr>
        <a:xfrm>
          <a:off x="743715" y="2114213"/>
          <a:ext cx="1352209" cy="811325"/>
        </a:xfrm>
        <a:prstGeom prst="rect">
          <a:avLst/>
        </a:prstGeom>
        <a:gradFill rotWithShape="0">
          <a:gsLst>
            <a:gs pos="0">
              <a:schemeClr val="accent5">
                <a:hueOff val="-16045699"/>
                <a:satOff val="0"/>
                <a:lumOff val="0"/>
                <a:alphaOff val="0"/>
                <a:tint val="100000"/>
                <a:shade val="100000"/>
                <a:satMod val="130000"/>
              </a:schemeClr>
            </a:gs>
            <a:gs pos="100000">
              <a:schemeClr val="accent5">
                <a:hueOff val="-16045699"/>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err="1">
              <a:latin typeface="-apple-system"/>
            </a:rPr>
            <a:t>Nhược</a:t>
          </a:r>
          <a:r>
            <a:rPr lang="en-US" sz="1800" kern="1200">
              <a:latin typeface="-apple-system"/>
            </a:rPr>
            <a:t> </a:t>
          </a:r>
          <a:r>
            <a:rPr lang="en-US" sz="1800" kern="1200" err="1">
              <a:latin typeface="-apple-system"/>
            </a:rPr>
            <a:t>điểm</a:t>
          </a:r>
          <a:endParaRPr lang="en-US" sz="1800" kern="1200">
            <a:latin typeface="-apple-system"/>
          </a:endParaRPr>
        </a:p>
      </dsp:txBody>
      <dsp:txXfrm>
        <a:off x="743715" y="2114213"/>
        <a:ext cx="1352209" cy="811325"/>
      </dsp:txXfrm>
    </dsp:sp>
    <dsp:sp modelId="{B3D4AB37-17BD-4504-A98D-BC376DCD93FA}">
      <dsp:nvSpPr>
        <dsp:cNvPr id="0" name=""/>
        <dsp:cNvSpPr/>
      </dsp:nvSpPr>
      <dsp:spPr>
        <a:xfrm>
          <a:off x="2231146" y="2114213"/>
          <a:ext cx="1352209" cy="811325"/>
        </a:xfrm>
        <a:prstGeom prst="rect">
          <a:avLst/>
        </a:prstGeom>
        <a:gradFill rotWithShape="0">
          <a:gsLst>
            <a:gs pos="0">
              <a:schemeClr val="accent5">
                <a:hueOff val="-18719982"/>
                <a:satOff val="0"/>
                <a:lumOff val="0"/>
                <a:alphaOff val="0"/>
                <a:tint val="100000"/>
                <a:shade val="100000"/>
                <a:satMod val="130000"/>
              </a:schemeClr>
            </a:gs>
            <a:gs pos="100000">
              <a:schemeClr val="accent5">
                <a:hueOff val="-18719982"/>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err="1">
              <a:latin typeface="-apple-system"/>
            </a:rPr>
            <a:t>Ứng</a:t>
          </a:r>
          <a:r>
            <a:rPr lang="en-US" sz="1800" kern="1200">
              <a:latin typeface="-apple-system"/>
            </a:rPr>
            <a:t> </a:t>
          </a:r>
          <a:r>
            <a:rPr lang="en-US" sz="1800" kern="1200" err="1">
              <a:latin typeface="-apple-system"/>
            </a:rPr>
            <a:t>dụng</a:t>
          </a:r>
          <a:endParaRPr lang="en-US" sz="1800" kern="1200">
            <a:latin typeface="-apple-system"/>
          </a:endParaRPr>
        </a:p>
      </dsp:txBody>
      <dsp:txXfrm>
        <a:off x="2231146" y="2114213"/>
        <a:ext cx="1352209" cy="8113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684DB-6DD0-410A-B523-ACCE9A0200B5}">
      <dsp:nvSpPr>
        <dsp:cNvPr id="0" name=""/>
        <dsp:cNvSpPr/>
      </dsp:nvSpPr>
      <dsp:spPr>
        <a:xfrm>
          <a:off x="0" y="541473"/>
          <a:ext cx="1716732" cy="1030039"/>
        </a:xfrm>
        <a:prstGeom prst="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effectLst/>
              <a:latin typeface="+mj-lt"/>
            </a:rPr>
            <a:t>Distributed computing</a:t>
          </a:r>
          <a:endParaRPr lang="en-US" sz="1800" b="0" kern="1200" dirty="0">
            <a:latin typeface="+mj-lt"/>
          </a:endParaRPr>
        </a:p>
      </dsp:txBody>
      <dsp:txXfrm>
        <a:off x="0" y="541473"/>
        <a:ext cx="1716732" cy="1030039"/>
      </dsp:txXfrm>
    </dsp:sp>
    <dsp:sp modelId="{B3A8B345-1E4F-490F-BBF0-0803C52A7298}">
      <dsp:nvSpPr>
        <dsp:cNvPr id="0" name=""/>
        <dsp:cNvSpPr/>
      </dsp:nvSpPr>
      <dsp:spPr>
        <a:xfrm>
          <a:off x="1888405" y="541473"/>
          <a:ext cx="1716732" cy="1030039"/>
        </a:xfrm>
        <a:prstGeom prst="rect">
          <a:avLst/>
        </a:prstGeom>
        <a:gradFill rotWithShape="0">
          <a:gsLst>
            <a:gs pos="0">
              <a:schemeClr val="accent5">
                <a:hueOff val="-3743996"/>
                <a:satOff val="0"/>
                <a:lumOff val="0"/>
                <a:alphaOff val="0"/>
                <a:tint val="100000"/>
                <a:shade val="100000"/>
                <a:satMod val="130000"/>
              </a:schemeClr>
            </a:gs>
            <a:gs pos="100000">
              <a:schemeClr val="accent5">
                <a:hueOff val="-3743996"/>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vi-VN" sz="1800" kern="1200"/>
            <a:t>RDD</a:t>
          </a:r>
          <a:endParaRPr lang="en-US" sz="1800" kern="1200"/>
        </a:p>
      </dsp:txBody>
      <dsp:txXfrm>
        <a:off x="1888405" y="541473"/>
        <a:ext cx="1716732" cy="1030039"/>
      </dsp:txXfrm>
    </dsp:sp>
    <dsp:sp modelId="{11A06661-F3CD-4DB8-A569-47355F932482}">
      <dsp:nvSpPr>
        <dsp:cNvPr id="0" name=""/>
        <dsp:cNvSpPr/>
      </dsp:nvSpPr>
      <dsp:spPr>
        <a:xfrm>
          <a:off x="3776811" y="541473"/>
          <a:ext cx="1716732" cy="1030039"/>
        </a:xfrm>
        <a:prstGeom prst="rect">
          <a:avLst/>
        </a:prstGeom>
        <a:gradFill rotWithShape="0">
          <a:gsLst>
            <a:gs pos="0">
              <a:schemeClr val="accent5">
                <a:hueOff val="-7487993"/>
                <a:satOff val="0"/>
                <a:lumOff val="0"/>
                <a:alphaOff val="0"/>
                <a:tint val="100000"/>
                <a:shade val="100000"/>
                <a:satMod val="130000"/>
              </a:schemeClr>
            </a:gs>
            <a:gs pos="100000">
              <a:schemeClr val="accent5">
                <a:hueOff val="-7487993"/>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Lazy Evaluation</a:t>
          </a:r>
          <a:endParaRPr lang="en-US" sz="1800" kern="1200" dirty="0"/>
        </a:p>
      </dsp:txBody>
      <dsp:txXfrm>
        <a:off x="3776811" y="541473"/>
        <a:ext cx="1716732" cy="1030039"/>
      </dsp:txXfrm>
    </dsp:sp>
    <dsp:sp modelId="{F4664A67-7CF8-4E1E-B1C7-20357CF705C7}">
      <dsp:nvSpPr>
        <dsp:cNvPr id="0" name=""/>
        <dsp:cNvSpPr/>
      </dsp:nvSpPr>
      <dsp:spPr>
        <a:xfrm>
          <a:off x="0" y="1743186"/>
          <a:ext cx="1716732" cy="1030039"/>
        </a:xfrm>
        <a:prstGeom prst="rect">
          <a:avLst/>
        </a:prstGeom>
        <a:gradFill rotWithShape="0">
          <a:gsLst>
            <a:gs pos="0">
              <a:schemeClr val="accent5">
                <a:hueOff val="-11231990"/>
                <a:satOff val="0"/>
                <a:lumOff val="0"/>
                <a:alphaOff val="0"/>
                <a:tint val="100000"/>
                <a:shade val="100000"/>
                <a:satMod val="130000"/>
              </a:schemeClr>
            </a:gs>
            <a:gs pos="100000">
              <a:schemeClr val="accent5">
                <a:hueOff val="-1123199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How Spark Work</a:t>
          </a:r>
        </a:p>
      </dsp:txBody>
      <dsp:txXfrm>
        <a:off x="0" y="1743186"/>
        <a:ext cx="1716732" cy="1030039"/>
      </dsp:txXfrm>
    </dsp:sp>
    <dsp:sp modelId="{7FE52EAC-040A-433D-8739-C220CC30A4A8}">
      <dsp:nvSpPr>
        <dsp:cNvPr id="0" name=""/>
        <dsp:cNvSpPr/>
      </dsp:nvSpPr>
      <dsp:spPr>
        <a:xfrm>
          <a:off x="1888405" y="1743186"/>
          <a:ext cx="1716732" cy="1030039"/>
        </a:xfrm>
        <a:prstGeom prst="rect">
          <a:avLst/>
        </a:prstGeom>
        <a:gradFill rotWithShape="0">
          <a:gsLst>
            <a:gs pos="0">
              <a:schemeClr val="accent5">
                <a:hueOff val="-14975986"/>
                <a:satOff val="0"/>
                <a:lumOff val="0"/>
                <a:alphaOff val="0"/>
                <a:tint val="100000"/>
                <a:shade val="100000"/>
                <a:satMod val="130000"/>
              </a:schemeClr>
            </a:gs>
            <a:gs pos="100000">
              <a:schemeClr val="accent5">
                <a:hueOff val="-14975986"/>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vi-VN" sz="1800" kern="1200" dirty="0" err="1"/>
            <a:t>Execution</a:t>
          </a:r>
          <a:r>
            <a:rPr lang="vi-VN" sz="1800" kern="1200" dirty="0"/>
            <a:t> </a:t>
          </a:r>
          <a:r>
            <a:rPr lang="vi-VN" sz="1800" kern="1200" dirty="0" err="1"/>
            <a:t>mode</a:t>
          </a:r>
          <a:endParaRPr lang="en-US" sz="1800" kern="1200" dirty="0"/>
        </a:p>
      </dsp:txBody>
      <dsp:txXfrm>
        <a:off x="1888405" y="1743186"/>
        <a:ext cx="1716732" cy="1030039"/>
      </dsp:txXfrm>
    </dsp:sp>
    <dsp:sp modelId="{23FCCE10-B011-4588-9358-AE369FA7D239}">
      <dsp:nvSpPr>
        <dsp:cNvPr id="0" name=""/>
        <dsp:cNvSpPr/>
      </dsp:nvSpPr>
      <dsp:spPr>
        <a:xfrm>
          <a:off x="3776811" y="1743186"/>
          <a:ext cx="1716732" cy="1030039"/>
        </a:xfrm>
        <a:prstGeom prst="rect">
          <a:avLst/>
        </a:prstGeom>
        <a:gradFill rotWithShape="0">
          <a:gsLst>
            <a:gs pos="0">
              <a:schemeClr val="accent5">
                <a:hueOff val="-18719982"/>
                <a:satOff val="0"/>
                <a:lumOff val="0"/>
                <a:alphaOff val="0"/>
                <a:tint val="100000"/>
                <a:shade val="100000"/>
                <a:satMod val="130000"/>
              </a:schemeClr>
            </a:gs>
            <a:gs pos="100000">
              <a:schemeClr val="accent5">
                <a:hueOff val="-18719982"/>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Demo Local Mode</a:t>
          </a:r>
        </a:p>
      </dsp:txBody>
      <dsp:txXfrm>
        <a:off x="3776811" y="1743186"/>
        <a:ext cx="1716732" cy="10300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DF7E6E-741E-4210-B996-9B48A9B65C52}">
      <dsp:nvSpPr>
        <dsp:cNvPr id="0" name=""/>
        <dsp:cNvSpPr/>
      </dsp:nvSpPr>
      <dsp:spPr>
        <a:xfrm>
          <a:off x="0" y="352625"/>
          <a:ext cx="1756985" cy="1054191"/>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vi-VN" sz="2500" kern="1200" err="1"/>
            <a:t>Giới</a:t>
          </a:r>
          <a:r>
            <a:rPr lang="vi-VN" sz="2500" kern="1200"/>
            <a:t> </a:t>
          </a:r>
          <a:r>
            <a:rPr lang="vi-VN" sz="2500" kern="1200" err="1"/>
            <a:t>thiệu</a:t>
          </a:r>
          <a:endParaRPr lang="en-US" sz="2500" kern="1200"/>
        </a:p>
      </dsp:txBody>
      <dsp:txXfrm>
        <a:off x="0" y="352625"/>
        <a:ext cx="1756985" cy="1054191"/>
      </dsp:txXfrm>
    </dsp:sp>
    <dsp:sp modelId="{04A6DECF-2C38-4804-BFC2-68A04F399E7E}">
      <dsp:nvSpPr>
        <dsp:cNvPr id="0" name=""/>
        <dsp:cNvSpPr/>
      </dsp:nvSpPr>
      <dsp:spPr>
        <a:xfrm>
          <a:off x="1932684" y="352625"/>
          <a:ext cx="1756985" cy="1054191"/>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Trình quản lý cụm</a:t>
          </a:r>
        </a:p>
      </dsp:txBody>
      <dsp:txXfrm>
        <a:off x="1932684" y="352625"/>
        <a:ext cx="1756985" cy="1054191"/>
      </dsp:txXfrm>
    </dsp:sp>
    <dsp:sp modelId="{DF0C78B9-E458-4280-A783-6D1C541FD4A1}">
      <dsp:nvSpPr>
        <dsp:cNvPr id="0" name=""/>
        <dsp:cNvSpPr/>
      </dsp:nvSpPr>
      <dsp:spPr>
        <a:xfrm>
          <a:off x="3865368" y="352625"/>
          <a:ext cx="1756985" cy="1054191"/>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Demo</a:t>
          </a:r>
        </a:p>
      </dsp:txBody>
      <dsp:txXfrm>
        <a:off x="3865368" y="352625"/>
        <a:ext cx="1756985" cy="105419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luminousmen.com/post/spark-core-concepts-explained"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ata-flair.training/blogs/hadoop-mapreduce-tutoria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588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444444"/>
                </a:solidFill>
                <a:effectLst/>
                <a:latin typeface="Georgia" panose="02040502050405020303" pitchFamily="18" charset="0"/>
              </a:rPr>
              <a:t>Spark Core </a:t>
            </a:r>
            <a:r>
              <a:rPr lang="en-US" b="0" i="0" err="1">
                <a:solidFill>
                  <a:srgbClr val="444444"/>
                </a:solidFill>
                <a:effectLst/>
                <a:latin typeface="Georgia" panose="02040502050405020303" pitchFamily="18" charset="0"/>
              </a:rPr>
              <a:t>là</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nền</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tảng</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của</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quá</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trình</a:t>
            </a:r>
            <a:r>
              <a:rPr lang="en-US" b="0" i="0">
                <a:solidFill>
                  <a:srgbClr val="444444"/>
                </a:solidFill>
                <a:effectLst/>
                <a:latin typeface="Georgia" panose="02040502050405020303" pitchFamily="18" charset="0"/>
              </a:rPr>
              <a:t> xử </a:t>
            </a:r>
            <a:r>
              <a:rPr lang="en-US" b="0" i="0" err="1">
                <a:solidFill>
                  <a:srgbClr val="444444"/>
                </a:solidFill>
                <a:effectLst/>
                <a:latin typeface="Georgia" panose="02040502050405020303" pitchFamily="18" charset="0"/>
              </a:rPr>
              <a:t>lý</a:t>
            </a:r>
            <a:r>
              <a:rPr lang="en-US" b="0" i="0">
                <a:solidFill>
                  <a:srgbClr val="444444"/>
                </a:solidFill>
                <a:effectLst/>
                <a:latin typeface="Georgia" panose="02040502050405020303" pitchFamily="18" charset="0"/>
              </a:rPr>
              <a:t> song </a:t>
            </a:r>
            <a:r>
              <a:rPr lang="en-US" b="0" i="0" err="1">
                <a:solidFill>
                  <a:srgbClr val="444444"/>
                </a:solidFill>
                <a:effectLst/>
                <a:latin typeface="Georgia" panose="02040502050405020303" pitchFamily="18" charset="0"/>
              </a:rPr>
              <a:t>song</a:t>
            </a:r>
            <a:r>
              <a:rPr lang="en-US" b="0" i="0">
                <a:solidFill>
                  <a:srgbClr val="444444"/>
                </a:solidFill>
                <a:effectLst/>
                <a:latin typeface="Georgia" panose="02040502050405020303" pitchFamily="18" charset="0"/>
              </a:rPr>
              <a:t> và </a:t>
            </a:r>
            <a:r>
              <a:rPr lang="en-US" b="0" i="0" err="1">
                <a:solidFill>
                  <a:srgbClr val="444444"/>
                </a:solidFill>
                <a:effectLst/>
                <a:latin typeface="Georgia" panose="02040502050405020303" pitchFamily="18" charset="0"/>
              </a:rPr>
              <a:t>phân</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tán</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của</a:t>
            </a:r>
            <a:r>
              <a:rPr lang="en-US" b="0" i="0">
                <a:solidFill>
                  <a:srgbClr val="444444"/>
                </a:solidFill>
                <a:effectLst/>
                <a:latin typeface="Georgia" panose="02040502050405020303" pitchFamily="18" charset="0"/>
              </a:rPr>
              <a:t> tập </a:t>
            </a:r>
            <a:r>
              <a:rPr lang="en-US" b="0" i="0" err="1">
                <a:solidFill>
                  <a:srgbClr val="444444"/>
                </a:solidFill>
                <a:effectLst/>
                <a:latin typeface="Georgia" panose="02040502050405020303" pitchFamily="18" charset="0"/>
              </a:rPr>
              <a:t>dữ</a:t>
            </a:r>
            <a:r>
              <a:rPr lang="en-US" b="0" i="0">
                <a:solidFill>
                  <a:srgbClr val="444444"/>
                </a:solidFill>
                <a:effectLst/>
                <a:latin typeface="Georgia" panose="02040502050405020303" pitchFamily="18" charset="0"/>
              </a:rPr>
              <a:t> liệu </a:t>
            </a:r>
            <a:r>
              <a:rPr lang="en-US" b="0" i="0" err="1">
                <a:solidFill>
                  <a:srgbClr val="444444"/>
                </a:solidFill>
                <a:effectLst/>
                <a:latin typeface="Georgia" panose="02040502050405020303" pitchFamily="18" charset="0"/>
              </a:rPr>
              <a:t>khổng</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lồ</a:t>
            </a:r>
            <a:r>
              <a:rPr lang="en-US" b="0" i="0">
                <a:solidFill>
                  <a:srgbClr val="444444"/>
                </a:solidFill>
                <a:effectLst/>
                <a:latin typeface="Georgia" panose="02040502050405020303" pitchFamily="18" charset="0"/>
              </a:rPr>
              <a:t>.</a:t>
            </a:r>
          </a:p>
          <a:p>
            <a:pPr marL="0" lvl="0" indent="0" algn="l" rtl="0">
              <a:spcBef>
                <a:spcPts val="0"/>
              </a:spcBef>
              <a:spcAft>
                <a:spcPts val="0"/>
              </a:spcAft>
              <a:buNone/>
            </a:pPr>
            <a:r>
              <a:rPr lang="en-US" b="0" i="0">
                <a:solidFill>
                  <a:srgbClr val="444444"/>
                </a:solidFill>
                <a:effectLst/>
                <a:latin typeface="Georgia" panose="02040502050405020303" pitchFamily="18" charset="0"/>
              </a:rPr>
              <a:t>Spark Streaming: </a:t>
            </a:r>
            <a:r>
              <a:rPr lang="en-US" b="0" i="0" err="1">
                <a:solidFill>
                  <a:srgbClr val="1C1E21"/>
                </a:solidFill>
                <a:effectLst/>
                <a:latin typeface="Georgia" panose="02040502050405020303" pitchFamily="18" charset="0"/>
              </a:rPr>
              <a:t>Nó</a:t>
            </a:r>
            <a:r>
              <a:rPr lang="en-US" b="0" i="0">
                <a:solidFill>
                  <a:srgbClr val="1C1E21"/>
                </a:solidFill>
                <a:effectLst/>
                <a:latin typeface="Georgia" panose="02040502050405020303" pitchFamily="18" charset="0"/>
              </a:rPr>
              <a:t> </a:t>
            </a:r>
            <a:r>
              <a:rPr lang="en-US" b="0" i="0" err="1">
                <a:solidFill>
                  <a:srgbClr val="1C1E21"/>
                </a:solidFill>
                <a:effectLst/>
                <a:latin typeface="Georgia" panose="02040502050405020303" pitchFamily="18" charset="0"/>
              </a:rPr>
              <a:t>lấy</a:t>
            </a:r>
            <a:r>
              <a:rPr lang="en-US" b="0" i="0">
                <a:solidFill>
                  <a:srgbClr val="1C1E21"/>
                </a:solidFill>
                <a:effectLst/>
                <a:latin typeface="Georgia" panose="02040502050405020303" pitchFamily="18" charset="0"/>
              </a:rPr>
              <a:t> </a:t>
            </a:r>
            <a:r>
              <a:rPr lang="en-US" b="0" i="0" err="1">
                <a:solidFill>
                  <a:srgbClr val="1C1E21"/>
                </a:solidFill>
                <a:effectLst/>
                <a:latin typeface="Georgia" panose="02040502050405020303" pitchFamily="18" charset="0"/>
              </a:rPr>
              <a:t>dữ</a:t>
            </a:r>
            <a:r>
              <a:rPr lang="en-US" b="0" i="0">
                <a:solidFill>
                  <a:srgbClr val="1C1E21"/>
                </a:solidFill>
                <a:effectLst/>
                <a:latin typeface="Georgia" panose="02040502050405020303" pitchFamily="18" charset="0"/>
              </a:rPr>
              <a:t> liệu </a:t>
            </a:r>
            <a:r>
              <a:rPr lang="en-US" b="0" i="0" err="1">
                <a:solidFill>
                  <a:srgbClr val="1C1E21"/>
                </a:solidFill>
                <a:effectLst/>
                <a:latin typeface="Georgia" panose="02040502050405020303" pitchFamily="18" charset="0"/>
              </a:rPr>
              <a:t>theo</a:t>
            </a:r>
            <a:r>
              <a:rPr lang="en-US" b="0" i="0">
                <a:solidFill>
                  <a:srgbClr val="1C1E21"/>
                </a:solidFill>
                <a:effectLst/>
                <a:latin typeface="Georgia" panose="02040502050405020303" pitchFamily="18" charset="0"/>
              </a:rPr>
              <a:t> mini-batches và </a:t>
            </a:r>
            <a:r>
              <a:rPr lang="en-US" b="0" i="0" err="1">
                <a:solidFill>
                  <a:srgbClr val="1C1E21"/>
                </a:solidFill>
                <a:effectLst/>
                <a:latin typeface="Georgia" panose="02040502050405020303" pitchFamily="18" charset="0"/>
              </a:rPr>
              <a:t>thực</a:t>
            </a:r>
            <a:r>
              <a:rPr lang="en-US" b="0" i="0">
                <a:solidFill>
                  <a:srgbClr val="1C1E21"/>
                </a:solidFill>
                <a:effectLst/>
                <a:latin typeface="Georgia" panose="02040502050405020303" pitchFamily="18" charset="0"/>
              </a:rPr>
              <a:t> </a:t>
            </a:r>
            <a:r>
              <a:rPr lang="en-US" b="0" i="0" err="1">
                <a:solidFill>
                  <a:srgbClr val="1C1E21"/>
                </a:solidFill>
                <a:effectLst/>
                <a:latin typeface="Georgia" panose="02040502050405020303" pitchFamily="18" charset="0"/>
              </a:rPr>
              <a:t>hiện</a:t>
            </a:r>
            <a:r>
              <a:rPr lang="en-US" b="0" i="0">
                <a:solidFill>
                  <a:srgbClr val="1C1E21"/>
                </a:solidFill>
                <a:effectLst/>
                <a:latin typeface="Georgia" panose="02040502050405020303" pitchFamily="18" charset="0"/>
              </a:rPr>
              <a:t> </a:t>
            </a:r>
            <a:r>
              <a:rPr lang="en-US" b="0" i="0" err="1">
                <a:solidFill>
                  <a:srgbClr val="1C1E21"/>
                </a:solidFill>
                <a:effectLst/>
                <a:latin typeface="Georgia" panose="02040502050405020303" pitchFamily="18" charset="0"/>
              </a:rPr>
              <a:t>các</a:t>
            </a:r>
            <a:r>
              <a:rPr lang="en-US" b="0" i="0">
                <a:solidFill>
                  <a:srgbClr val="1C1E21"/>
                </a:solidFill>
                <a:effectLst/>
                <a:latin typeface="Georgia" panose="02040502050405020303" pitchFamily="18" charset="0"/>
              </a:rPr>
              <a:t> </a:t>
            </a:r>
            <a:r>
              <a:rPr lang="en-US" b="0" i="0" err="1">
                <a:solidFill>
                  <a:srgbClr val="1C1E21"/>
                </a:solidFill>
                <a:effectLst/>
                <a:latin typeface="Georgia" panose="02040502050405020303" pitchFamily="18" charset="0"/>
              </a:rPr>
              <a:t>phép</a:t>
            </a:r>
            <a:r>
              <a:rPr lang="en-US" b="0" i="0">
                <a:solidFill>
                  <a:srgbClr val="1C1E21"/>
                </a:solidFill>
                <a:effectLst/>
                <a:latin typeface="Georgia" panose="02040502050405020303" pitchFamily="18" charset="0"/>
              </a:rPr>
              <a:t> biến </a:t>
            </a:r>
            <a:r>
              <a:rPr lang="en-US" b="0" i="0" err="1">
                <a:solidFill>
                  <a:srgbClr val="1C1E21"/>
                </a:solidFill>
                <a:effectLst/>
                <a:latin typeface="Georgia" panose="02040502050405020303" pitchFamily="18" charset="0"/>
              </a:rPr>
              <a:t>đổi</a:t>
            </a:r>
            <a:r>
              <a:rPr lang="en-US" b="0" i="0">
                <a:solidFill>
                  <a:srgbClr val="1C1E21"/>
                </a:solidFill>
                <a:effectLst/>
                <a:latin typeface="Georgia" panose="02040502050405020303" pitchFamily="18" charset="0"/>
              </a:rPr>
              <a:t> RDD (</a:t>
            </a:r>
            <a:r>
              <a:rPr lang="en-US" b="0" i="0" err="1">
                <a:solidFill>
                  <a:srgbClr val="1C1E21"/>
                </a:solidFill>
                <a:effectLst/>
                <a:latin typeface="Georgia" panose="02040502050405020303" pitchFamily="18" charset="0"/>
              </a:rPr>
              <a:t>Bộ</a:t>
            </a:r>
            <a:r>
              <a:rPr lang="en-US" b="0" i="0">
                <a:solidFill>
                  <a:srgbClr val="1C1E21"/>
                </a:solidFill>
                <a:effectLst/>
                <a:latin typeface="Georgia" panose="02040502050405020303" pitchFamily="18" charset="0"/>
              </a:rPr>
              <a:t> </a:t>
            </a:r>
            <a:r>
              <a:rPr lang="en-US" b="0" i="0" err="1">
                <a:solidFill>
                  <a:srgbClr val="1C1E21"/>
                </a:solidFill>
                <a:effectLst/>
                <a:latin typeface="Georgia" panose="02040502050405020303" pitchFamily="18" charset="0"/>
              </a:rPr>
              <a:t>dữ</a:t>
            </a:r>
            <a:r>
              <a:rPr lang="en-US" b="0" i="0">
                <a:solidFill>
                  <a:srgbClr val="1C1E21"/>
                </a:solidFill>
                <a:effectLst/>
                <a:latin typeface="Georgia" panose="02040502050405020303" pitchFamily="18" charset="0"/>
              </a:rPr>
              <a:t> liệu </a:t>
            </a:r>
            <a:r>
              <a:rPr lang="en-US" b="0" i="0" err="1">
                <a:solidFill>
                  <a:srgbClr val="1C1E21"/>
                </a:solidFill>
                <a:effectLst/>
                <a:latin typeface="Georgia" panose="02040502050405020303" pitchFamily="18" charset="0"/>
              </a:rPr>
              <a:t>phân</a:t>
            </a:r>
            <a:r>
              <a:rPr lang="en-US" b="0" i="0">
                <a:solidFill>
                  <a:srgbClr val="1C1E21"/>
                </a:solidFill>
                <a:effectLst/>
                <a:latin typeface="Georgia" panose="02040502050405020303" pitchFamily="18" charset="0"/>
              </a:rPr>
              <a:t> </a:t>
            </a:r>
            <a:r>
              <a:rPr lang="en-US" b="0" i="0" err="1">
                <a:solidFill>
                  <a:srgbClr val="1C1E21"/>
                </a:solidFill>
                <a:effectLst/>
                <a:latin typeface="Georgia" panose="02040502050405020303" pitchFamily="18" charset="0"/>
              </a:rPr>
              <a:t>tán</a:t>
            </a:r>
            <a:r>
              <a:rPr lang="en-US" b="0" i="0">
                <a:solidFill>
                  <a:srgbClr val="1C1E21"/>
                </a:solidFill>
                <a:effectLst/>
                <a:latin typeface="Georgia" panose="02040502050405020303" pitchFamily="18" charset="0"/>
              </a:rPr>
              <a:t> có khả </a:t>
            </a:r>
            <a:r>
              <a:rPr lang="en-US" b="0" i="0" err="1">
                <a:solidFill>
                  <a:srgbClr val="1C1E21"/>
                </a:solidFill>
                <a:effectLst/>
                <a:latin typeface="Georgia" panose="02040502050405020303" pitchFamily="18" charset="0"/>
              </a:rPr>
              <a:t>năng</a:t>
            </a:r>
            <a:r>
              <a:rPr lang="en-US" b="0" i="0">
                <a:solidFill>
                  <a:srgbClr val="1C1E21"/>
                </a:solidFill>
                <a:effectLst/>
                <a:latin typeface="Georgia" panose="02040502050405020303" pitchFamily="18" charset="0"/>
              </a:rPr>
              <a:t> phục hồi) trên </a:t>
            </a:r>
            <a:r>
              <a:rPr lang="en-US" b="0" i="0" err="1">
                <a:solidFill>
                  <a:srgbClr val="1C1E21"/>
                </a:solidFill>
                <a:effectLst/>
                <a:latin typeface="Georgia" panose="02040502050405020303" pitchFamily="18" charset="0"/>
              </a:rPr>
              <a:t>các</a:t>
            </a:r>
            <a:r>
              <a:rPr lang="en-US" b="0" i="0">
                <a:solidFill>
                  <a:srgbClr val="1C1E21"/>
                </a:solidFill>
                <a:effectLst/>
                <a:latin typeface="Georgia" panose="02040502050405020303" pitchFamily="18" charset="0"/>
              </a:rPr>
              <a:t> mini-batches </a:t>
            </a:r>
            <a:r>
              <a:rPr lang="en-US" b="0" i="0" err="1">
                <a:solidFill>
                  <a:srgbClr val="1C1E21"/>
                </a:solidFill>
                <a:effectLst/>
                <a:latin typeface="Georgia" panose="02040502050405020303" pitchFamily="18" charset="0"/>
              </a:rPr>
              <a:t>dữ</a:t>
            </a:r>
            <a:r>
              <a:rPr lang="en-US" b="0" i="0">
                <a:solidFill>
                  <a:srgbClr val="1C1E21"/>
                </a:solidFill>
                <a:effectLst/>
                <a:latin typeface="Georgia" panose="02040502050405020303" pitchFamily="18" charset="0"/>
              </a:rPr>
              <a:t> liệu </a:t>
            </a:r>
            <a:r>
              <a:rPr lang="en-US" b="0" i="0" err="1">
                <a:solidFill>
                  <a:srgbClr val="1C1E21"/>
                </a:solidFill>
                <a:effectLst/>
                <a:latin typeface="Georgia" panose="02040502050405020303" pitchFamily="18" charset="0"/>
              </a:rPr>
              <a:t>đó</a:t>
            </a:r>
            <a:r>
              <a:rPr lang="en-US" b="0" i="0">
                <a:solidFill>
                  <a:srgbClr val="1C1E21"/>
                </a:solidFill>
                <a:effectLst/>
                <a:latin typeface="Georgia" panose="02040502050405020303" pitchFamily="18" charset="0"/>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FFFFFF"/>
                </a:solidFill>
                <a:effectLst/>
                <a:latin typeface="Segoe UI Historic" panose="020B0502040204020203" pitchFamily="34" charset="0"/>
              </a:rPr>
              <a:t>****Mapreduce Hadoop vs Spark</a:t>
            </a:r>
            <a:endParaRPr lang="en-US" b="0" i="0">
              <a:solidFill>
                <a:srgbClr val="FFFFFF"/>
              </a:solidFill>
              <a:effectLst/>
              <a:latin typeface="Segoe UI Historic" panose="020B0502040204020203" pitchFamily="34" charset="0"/>
            </a:endParaRPr>
          </a:p>
          <a:p>
            <a:pPr marL="0" lvl="0" indent="0" algn="l" rtl="0">
              <a:spcBef>
                <a:spcPts val="0"/>
              </a:spcBef>
              <a:spcAft>
                <a:spcPts val="0"/>
              </a:spcAft>
              <a:buNone/>
            </a:pPr>
            <a:r>
              <a:rPr lang="vi-VN" b="0" i="0">
                <a:solidFill>
                  <a:srgbClr val="FFFFFF"/>
                </a:solidFill>
                <a:effectLst/>
                <a:latin typeface="Segoe UI Historic" panose="020B0502040204020203" pitchFamily="34" charset="0"/>
              </a:rPr>
              <a:t> **Speed Apache Spark </a:t>
            </a:r>
            <a:endParaRPr lang="en-US" b="0" i="0">
              <a:solidFill>
                <a:srgbClr val="FFFFFF"/>
              </a:solidFill>
              <a:effectLst/>
              <a:latin typeface="Segoe UI Historic" panose="020B0502040204020203" pitchFamily="34" charset="0"/>
            </a:endParaRPr>
          </a:p>
          <a:p>
            <a:pPr marL="0" lvl="0" indent="0" algn="l" rtl="0">
              <a:spcBef>
                <a:spcPts val="0"/>
              </a:spcBef>
              <a:spcAft>
                <a:spcPts val="0"/>
              </a:spcAft>
              <a:buNone/>
            </a:pPr>
            <a:r>
              <a:rPr lang="vi-VN" b="0" i="0">
                <a:solidFill>
                  <a:srgbClr val="FFFFFF"/>
                </a:solidFill>
                <a:effectLst/>
                <a:latin typeface="Segoe UI Historic" panose="020B0502040204020203" pitchFamily="34" charset="0"/>
              </a:rPr>
              <a:t>- Spark là một công cụ tính toán cụm siêu nhanh  .</a:t>
            </a:r>
            <a:endParaRPr lang="en-US" b="0" i="0">
              <a:solidFill>
                <a:srgbClr val="FFFFFF"/>
              </a:solidFill>
              <a:effectLst/>
              <a:latin typeface="Segoe UI Historic" panose="020B0502040204020203" pitchFamily="34" charset="0"/>
            </a:endParaRPr>
          </a:p>
          <a:p>
            <a:pPr marL="0" lvl="0" indent="0" algn="l" rtl="0">
              <a:spcBef>
                <a:spcPts val="0"/>
              </a:spcBef>
              <a:spcAft>
                <a:spcPts val="0"/>
              </a:spcAft>
              <a:buNone/>
            </a:pPr>
            <a:r>
              <a:rPr lang="vi-VN" b="0" i="0">
                <a:solidFill>
                  <a:srgbClr val="FFFFFF"/>
                </a:solidFill>
                <a:effectLst/>
                <a:latin typeface="Segoe UI Historic" panose="020B0502040204020203" pitchFamily="34" charset="0"/>
              </a:rPr>
              <a:t> Apache Spark chạy các ứng dụng nhanh hơn 100 lần trong bộ nhớ và nhanh hơn 10 lần trên đĩa so với Hadoop.</a:t>
            </a:r>
            <a:endParaRPr lang="en-US" b="0" i="0">
              <a:solidFill>
                <a:srgbClr val="FFFFFF"/>
              </a:solidFill>
              <a:effectLst/>
              <a:latin typeface="Segoe UI Historic" panose="020B0502040204020203" pitchFamily="34" charset="0"/>
            </a:endParaRPr>
          </a:p>
          <a:p>
            <a:pPr marL="0" lvl="0" indent="0" algn="l" rtl="0">
              <a:spcBef>
                <a:spcPts val="0"/>
              </a:spcBef>
              <a:spcAft>
                <a:spcPts val="0"/>
              </a:spcAft>
              <a:buNone/>
            </a:pPr>
            <a:r>
              <a:rPr lang="vi-VN" b="0" i="0">
                <a:solidFill>
                  <a:srgbClr val="FFFFFF"/>
                </a:solidFill>
                <a:effectLst/>
                <a:latin typeface="Segoe UI Historic" panose="020B0502040204020203" pitchFamily="34" charset="0"/>
              </a:rPr>
              <a:t> Do việc giảm số lượng chu kỳ đọc / ghi vào đĩa và lưu trữ dữ liệu trung gian trong bộ nhớ nên Spark có thể thực hiện được. • Hadoop MapReduce - MapReduce đọc và ghi từ đĩa, do đó, nó làm chậm tốc độ xử lý. </a:t>
            </a:r>
            <a:endParaRPr lang="en-US" b="0" i="0">
              <a:solidFill>
                <a:srgbClr val="FFFFFF"/>
              </a:solidFill>
              <a:effectLst/>
              <a:latin typeface="Segoe UI Historic" panose="020B0502040204020203" pitchFamily="34" charset="0"/>
            </a:endParaRPr>
          </a:p>
          <a:p>
            <a:pPr marL="0" lvl="0" indent="0" algn="l" rtl="0">
              <a:spcBef>
                <a:spcPts val="0"/>
              </a:spcBef>
              <a:spcAft>
                <a:spcPts val="0"/>
              </a:spcAft>
              <a:buNone/>
            </a:pPr>
            <a:r>
              <a:rPr lang="vi-VN" b="0" i="0">
                <a:solidFill>
                  <a:srgbClr val="FFFFFF"/>
                </a:solidFill>
                <a:effectLst/>
                <a:latin typeface="Segoe UI Historic" panose="020B0502040204020203" pitchFamily="34" charset="0"/>
              </a:rPr>
              <a:t>**Data processing: </a:t>
            </a:r>
            <a:endParaRPr lang="en-US" b="0" i="0">
              <a:solidFill>
                <a:srgbClr val="FFFFFF"/>
              </a:solidFill>
              <a:effectLst/>
              <a:latin typeface="Segoe UI Historic" panose="020B0502040204020203" pitchFamily="34" charset="0"/>
            </a:endParaRPr>
          </a:p>
          <a:p>
            <a:pPr marL="0" lvl="0" indent="0" algn="l" rtl="0">
              <a:spcBef>
                <a:spcPts val="0"/>
              </a:spcBef>
              <a:spcAft>
                <a:spcPts val="0"/>
              </a:spcAft>
              <a:buNone/>
            </a:pPr>
            <a:r>
              <a:rPr lang="vi-VN" b="0" i="0">
                <a:solidFill>
                  <a:srgbClr val="FFFFFF"/>
                </a:solidFill>
                <a:effectLst/>
                <a:latin typeface="Segoe UI Historic" panose="020B0502040204020203" pitchFamily="34" charset="0"/>
              </a:rPr>
              <a:t>Spark có thể xử lý bất kỳ loại yêu cầu nào (hàng loạt, tương tác, lặp đi lặp lại, phát trực tuyến, đồ thị) trong khi MapReduce giới hạn xử lý hàng loạt. Ngoài ra, Spark là một trong những lựa chọn yêu thích của các nhà khoa học dữ liệu. Vì vậy, Apache Spark đang phát triển rất nhanh và thay thế MapReduce.   </a:t>
            </a:r>
            <a:endParaRPr lang="en-US" b="0" i="0">
              <a:solidFill>
                <a:srgbClr val="FFFFFF"/>
              </a:solidFill>
              <a:effectLst/>
              <a:latin typeface="Segoe UI Historic" panose="020B0502040204020203" pitchFamily="34" charset="0"/>
            </a:endParaRPr>
          </a:p>
          <a:p>
            <a:pPr marL="0" lvl="0" indent="0" algn="l" rtl="0">
              <a:spcBef>
                <a:spcPts val="0"/>
              </a:spcBef>
              <a:spcAft>
                <a:spcPts val="0"/>
              </a:spcAft>
              <a:buNone/>
            </a:pPr>
            <a:r>
              <a:rPr lang="en-US" b="0" i="0" err="1">
                <a:solidFill>
                  <a:srgbClr val="FFFFFF"/>
                </a:solidFill>
                <a:effectLst/>
                <a:latin typeface="Segoe UI Historic" panose="020B0502040204020203" pitchFamily="34" charset="0"/>
              </a:rPr>
              <a:t>Dễ</a:t>
            </a:r>
            <a:r>
              <a:rPr lang="en-US" b="0" i="0">
                <a:solidFill>
                  <a:srgbClr val="FFFFFF"/>
                </a:solidFill>
                <a:effectLst/>
                <a:latin typeface="Segoe UI Historic" panose="020B0502040204020203" pitchFamily="34" charset="0"/>
              </a:rPr>
              <a:t> </a:t>
            </a:r>
            <a:r>
              <a:rPr lang="en-US" b="0" i="0" err="1">
                <a:solidFill>
                  <a:srgbClr val="FFFFFF"/>
                </a:solidFill>
                <a:effectLst/>
                <a:latin typeface="Segoe UI Historic" panose="020B0502040204020203" pitchFamily="34" charset="0"/>
              </a:rPr>
              <a:t>sử</a:t>
            </a:r>
            <a:r>
              <a:rPr lang="en-US" b="0" i="0">
                <a:solidFill>
                  <a:srgbClr val="FFFFFF"/>
                </a:solidFill>
                <a:effectLst/>
                <a:latin typeface="Segoe UI Historic" panose="020B0502040204020203" pitchFamily="34" charset="0"/>
              </a:rPr>
              <a:t> dụng</a:t>
            </a:r>
            <a:r>
              <a:rPr lang="vi-VN" b="0" i="0">
                <a:solidFill>
                  <a:srgbClr val="FFFFFF"/>
                </a:solidFill>
                <a:effectLst/>
                <a:latin typeface="Segoe UI Historic" panose="020B0502040204020203" pitchFamily="34" charset="0"/>
              </a:rPr>
              <a:t> </a:t>
            </a:r>
            <a:endParaRPr lang="en-US" b="0" i="0">
              <a:solidFill>
                <a:srgbClr val="FFFFFF"/>
              </a:solidFill>
              <a:effectLst/>
              <a:latin typeface="Segoe UI Historic" panose="020B0502040204020203" pitchFamily="34" charset="0"/>
            </a:endParaRPr>
          </a:p>
          <a:p>
            <a:pPr marL="0" lvl="0" indent="0" algn="l" rtl="0">
              <a:spcBef>
                <a:spcPts val="0"/>
              </a:spcBef>
              <a:spcAft>
                <a:spcPts val="0"/>
              </a:spcAft>
              <a:buNone/>
            </a:pPr>
            <a:r>
              <a:rPr lang="vi-VN" b="0" i="0">
                <a:solidFill>
                  <a:srgbClr val="FFFFFF"/>
                </a:solidFill>
                <a:effectLst/>
                <a:latin typeface="Segoe UI Historic" panose="020B0502040204020203" pitchFamily="34" charset="0"/>
              </a:rPr>
              <a:t>Apache Spark - Spark dễ sử dụng hơn. Vì tính trừu tượng của nó ( RDD ) cho phép người dùng xử lý dữ liệu bằng  các toán tử cấp cao . Nó cũng cung cấp các API giàu Java, Scala , Python, và  R . • Hadoop MapReduce - MapReduce rất phức tạp. Do đó, chúng tôi cần xử lý các API cấp thấp để xử lý dữ liệu, đòi hỏi nhiều mã hóa thủ công.</a:t>
            </a:r>
            <a:endParaRPr lang="en-US" b="0" i="0">
              <a:solidFill>
                <a:srgbClr val="FFFFFF"/>
              </a:solidFill>
              <a:effectLst/>
              <a:latin typeface="Segoe UI Historic" panose="020B0502040204020203" pitchFamily="34" charset="0"/>
            </a:endParaRPr>
          </a:p>
          <a:p>
            <a:pPr marL="0" lvl="0" indent="0" algn="l" rtl="0">
              <a:spcBef>
                <a:spcPts val="0"/>
              </a:spcBef>
              <a:spcAft>
                <a:spcPts val="0"/>
              </a:spcAft>
              <a:buNone/>
            </a:pPr>
            <a:r>
              <a:rPr lang="vi-VN" b="0" i="0">
                <a:solidFill>
                  <a:srgbClr val="FFFFFF"/>
                </a:solidFill>
                <a:effectLst/>
                <a:latin typeface="Segoe UI Historic" panose="020B0502040204020203" pitchFamily="34" charset="0"/>
              </a:rPr>
              <a:t>Bộ nhớ đệm: Apache Spark - Spark có thể lưu trữ dữ liệu vào bộ nhớ để lặp lại các bước tiếp theo. Kết quả là, nó nâng cao hiệu suất hệ thống. • Hadoop MapReduce - MapReduce không thể lưu dữ liệu vào bộ nhớ đệm cho các yêu cầu trong tương lai. Vì vậy, tốc độ xử lý không cao bằng Spark.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3310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554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3413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marL="139700" indent="0">
              <a:buNone/>
            </a:pPr>
            <a:r>
              <a:rPr lang="vi-VN" b="0" i="0">
                <a:solidFill>
                  <a:srgbClr val="1C1E21"/>
                </a:solidFill>
                <a:effectLst/>
                <a:latin typeface="Georgia" panose="02040502050405020303" pitchFamily="18" charset="0"/>
              </a:rPr>
              <a:t>Giả sử các máy tính màu xanh chứa dữ liệu và phân tán trong 1 cụm, thông thường, khi muốn xử lý dữ liệu này, ta sẽ “kéo” dữ liệu liên quan từ các máy màu xanh về máy mày đen để xử lý. Tuy nhiên, với Spark sẽ ngược lại, ta sẽ gửi code xử lý từ máy màu đen đến các máy màu xanh, sau đó dữ liệu sẽ được xử lý trên các máy màu xanh, rồi lại lưu luôn tại máy màu xanh. Vừa không mất công chuyển đổi dữ liệu qua lại, lại giảm nhẹ gánh nặng tính toán lên 1 máy tính.</a:t>
            </a:r>
            <a:endParaRPr lang="en-US"/>
          </a:p>
        </p:txBody>
      </p:sp>
    </p:spTree>
    <p:extLst>
      <p:ext uri="{BB962C8B-B14F-4D97-AF65-F5344CB8AC3E}">
        <p14:creationId xmlns:p14="http://schemas.microsoft.com/office/powerpoint/2010/main" val="2334060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rgbClr val="1C1E21"/>
                </a:solidFill>
                <a:effectLst/>
                <a:latin typeface="Georgia" panose="02040502050405020303" pitchFamily="18" charset="0"/>
              </a:rPr>
              <a:t>Một RDD bao gồm nhiều partition nhỏ, mỗi partition này đại diện cho 1 phần dữ liệu phân tán. Khái niệm partition là logical, tức là 1 node xử lý có thể chứa nhiều hơn 1 RDD partition. Theo mặc định, dữ liệu các partitions sẽ lưu trên memory.</a:t>
            </a:r>
            <a:endParaRPr lang="en-US"/>
          </a:p>
        </p:txBody>
      </p:sp>
    </p:spTree>
    <p:extLst>
      <p:ext uri="{BB962C8B-B14F-4D97-AF65-F5344CB8AC3E}">
        <p14:creationId xmlns:p14="http://schemas.microsoft.com/office/powerpoint/2010/main" val="1150475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0487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rgbClr val="1C1E21"/>
                </a:solidFill>
                <a:effectLst/>
                <a:latin typeface="Georgia" panose="02040502050405020303" pitchFamily="18" charset="0"/>
              </a:rPr>
              <a:t>Khi thực thi, việc gọi các transformations, Spark sẽ không ngay lập tức thực thi các tính toán mà sẽ lưu lại thành 1 lineage, tức là tập hợp các biến đổi từ RDD này thành RDD khác qua mỗi transformation. Khi có 1 action được gọi, Spark lúc này mới thực sự thực hiện các biến đổi để trả ra kết quả.</a:t>
            </a:r>
            <a:endParaRPr lang="en-US"/>
          </a:p>
        </p:txBody>
      </p:sp>
    </p:spTree>
    <p:extLst>
      <p:ext uri="{BB962C8B-B14F-4D97-AF65-F5344CB8AC3E}">
        <p14:creationId xmlns:p14="http://schemas.microsoft.com/office/powerpoint/2010/main" val="3491453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3fb360a66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3fb360a6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b="0" i="0">
                <a:solidFill>
                  <a:schemeClr val="tx1"/>
                </a:solidFill>
                <a:effectLst/>
                <a:latin typeface="-apple-system"/>
              </a:rPr>
              <a:t>Có hai cách để tạo RDDs:</a:t>
            </a:r>
            <a:endParaRPr lang="en-US" b="0" i="0">
              <a:solidFill>
                <a:schemeClr val="tx1"/>
              </a:solidFill>
              <a:effectLst/>
              <a:latin typeface="-apple-system"/>
            </a:endParaRPr>
          </a:p>
          <a:p>
            <a:pPr lvl="1"/>
            <a:r>
              <a:rPr lang="en-US" err="1">
                <a:solidFill>
                  <a:schemeClr val="tx1"/>
                </a:solidFill>
                <a:latin typeface="-apple-system"/>
              </a:rPr>
              <a:t>Từ</a:t>
            </a:r>
            <a:r>
              <a:rPr lang="en-US">
                <a:solidFill>
                  <a:schemeClr val="tx1"/>
                </a:solidFill>
                <a:latin typeface="-apple-system"/>
              </a:rPr>
              <a:t> RDD </a:t>
            </a:r>
            <a:r>
              <a:rPr lang="en-US" err="1">
                <a:solidFill>
                  <a:schemeClr val="tx1"/>
                </a:solidFill>
                <a:latin typeface="-apple-system"/>
              </a:rPr>
              <a:t>khác</a:t>
            </a:r>
            <a:r>
              <a:rPr lang="en-US">
                <a:solidFill>
                  <a:schemeClr val="tx1"/>
                </a:solidFill>
                <a:latin typeface="-apple-system"/>
              </a:rPr>
              <a:t>.</a:t>
            </a:r>
          </a:p>
          <a:p>
            <a:pPr lvl="1"/>
            <a:r>
              <a:rPr lang="en-US" err="1">
                <a:solidFill>
                  <a:schemeClr val="tx1"/>
                </a:solidFill>
                <a:latin typeface="-apple-system"/>
              </a:rPr>
              <a:t>Phương</a:t>
            </a:r>
            <a:r>
              <a:rPr lang="en-US">
                <a:solidFill>
                  <a:schemeClr val="tx1"/>
                </a:solidFill>
                <a:latin typeface="-apple-system"/>
              </a:rPr>
              <a:t> </a:t>
            </a:r>
            <a:r>
              <a:rPr lang="en-US" err="1">
                <a:solidFill>
                  <a:schemeClr val="tx1"/>
                </a:solidFill>
                <a:latin typeface="-apple-system"/>
              </a:rPr>
              <a:t>thức</a:t>
            </a:r>
            <a:r>
              <a:rPr lang="en-US">
                <a:solidFill>
                  <a:schemeClr val="tx1"/>
                </a:solidFill>
                <a:latin typeface="-apple-system"/>
              </a:rPr>
              <a:t> parallelize</a:t>
            </a:r>
          </a:p>
          <a:p>
            <a:pPr lvl="1"/>
            <a:r>
              <a:rPr lang="en-US" b="0" i="0" err="1">
                <a:solidFill>
                  <a:schemeClr val="tx1"/>
                </a:solidFill>
                <a:effectLst/>
                <a:latin typeface="-apple-system"/>
              </a:rPr>
              <a:t>Tập</a:t>
            </a:r>
            <a:r>
              <a:rPr lang="en-US" b="0" i="0">
                <a:solidFill>
                  <a:schemeClr val="tx1"/>
                </a:solidFill>
                <a:effectLst/>
                <a:latin typeface="-apple-system"/>
              </a:rPr>
              <a:t> </a:t>
            </a:r>
            <a:r>
              <a:rPr lang="en-US" b="0" i="0" err="1">
                <a:solidFill>
                  <a:schemeClr val="tx1"/>
                </a:solidFill>
                <a:effectLst/>
                <a:latin typeface="-apple-system"/>
              </a:rPr>
              <a:t>dữ</a:t>
            </a:r>
            <a:r>
              <a:rPr lang="en-US" b="0" i="0">
                <a:solidFill>
                  <a:schemeClr val="tx1"/>
                </a:solidFill>
                <a:effectLst/>
                <a:latin typeface="-apple-system"/>
              </a:rPr>
              <a:t> </a:t>
            </a:r>
            <a:r>
              <a:rPr lang="en-US" b="0" i="0" err="1">
                <a:solidFill>
                  <a:schemeClr val="tx1"/>
                </a:solidFill>
                <a:effectLst/>
                <a:latin typeface="-apple-system"/>
              </a:rPr>
              <a:t>liệu</a:t>
            </a:r>
            <a:r>
              <a:rPr lang="en-US" b="0" i="0">
                <a:solidFill>
                  <a:schemeClr val="tx1"/>
                </a:solidFill>
                <a:effectLst/>
                <a:latin typeface="-apple-system"/>
              </a:rPr>
              <a:t> </a:t>
            </a:r>
            <a:r>
              <a:rPr lang="en-US" b="0" i="0" err="1">
                <a:solidFill>
                  <a:schemeClr val="tx1"/>
                </a:solidFill>
                <a:effectLst/>
                <a:latin typeface="-apple-system"/>
              </a:rPr>
              <a:t>bên</a:t>
            </a:r>
            <a:r>
              <a:rPr lang="en-US" b="0" i="0">
                <a:solidFill>
                  <a:schemeClr val="tx1"/>
                </a:solidFill>
                <a:effectLst/>
                <a:latin typeface="-apple-system"/>
              </a:rPr>
              <a:t> </a:t>
            </a:r>
            <a:r>
              <a:rPr lang="en-US" b="0" i="0" err="1">
                <a:solidFill>
                  <a:schemeClr val="tx1"/>
                </a:solidFill>
                <a:effectLst/>
                <a:latin typeface="-apple-system"/>
              </a:rPr>
              <a:t>ngoài</a:t>
            </a:r>
            <a:r>
              <a:rPr lang="en-US" b="0" i="0">
                <a:solidFill>
                  <a:schemeClr val="tx1"/>
                </a:solidFill>
                <a:effectLst/>
                <a:latin typeface="-apple-system"/>
              </a:rPr>
              <a:t> .txt, .csv…</a:t>
            </a:r>
            <a:endParaRPr lang="vi-VN" b="0" i="0">
              <a:solidFill>
                <a:schemeClr val="tx1"/>
              </a:solidFill>
              <a:effectLst/>
              <a:latin typeface="-apple-system"/>
            </a:endParaRPr>
          </a:p>
          <a:p>
            <a:endParaRPr lang="en-US"/>
          </a:p>
        </p:txBody>
      </p:sp>
    </p:spTree>
    <p:extLst>
      <p:ext uri="{BB962C8B-B14F-4D97-AF65-F5344CB8AC3E}">
        <p14:creationId xmlns:p14="http://schemas.microsoft.com/office/powerpoint/2010/main" val="1603670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en-US"/>
              <a:t>https://helpex.vn/article/xu-ly-du-lieu-lon-trong-spark-5c6af894ae03f628d053a566</a:t>
            </a:r>
          </a:p>
          <a:p>
            <a:pPr algn="l"/>
            <a:r>
              <a:rPr lang="vi-VN" b="0" i="0">
                <a:solidFill>
                  <a:srgbClr val="333333"/>
                </a:solidFill>
                <a:effectLst/>
                <a:latin typeface="Cambria" panose="02040503050406030204" pitchFamily="18" charset="0"/>
              </a:rPr>
              <a:t>Spark cẩn thận phân biệt hoạt động "biến đổi" trong hai loại.</a:t>
            </a:r>
          </a:p>
          <a:p>
            <a:pPr algn="l">
              <a:buFont typeface="Arial" panose="020B0604020202020204" pitchFamily="34" charset="0"/>
              <a:buChar char="•"/>
            </a:pPr>
            <a:r>
              <a:rPr lang="vi-VN" b="0" i="0">
                <a:solidFill>
                  <a:srgbClr val="333333"/>
                </a:solidFill>
                <a:effectLst/>
                <a:latin typeface="Cambria" panose="02040503050406030204" pitchFamily="18" charset="0"/>
              </a:rPr>
              <a:t>"Biến đổi hẹp" đề cập đến việc xử lý trong đó logic xử lý chỉ phụ thuộc vào dữ liệu đã nằm trong phân vùng và việc xáo trộn dữ liệu là không cần thiết. Ví dụ về chuyển đổi hẹp bao gồm bộ lọc (), mẫu (), map (), FlatMap () .... vv</a:t>
            </a:r>
          </a:p>
          <a:p>
            <a:pPr algn="l">
              <a:buFont typeface="Arial" panose="020B0604020202020204" pitchFamily="34" charset="0"/>
              <a:buChar char="•"/>
            </a:pPr>
            <a:r>
              <a:rPr lang="vi-VN" b="0" i="0">
                <a:solidFill>
                  <a:srgbClr val="333333"/>
                </a:solidFill>
                <a:effectLst/>
                <a:latin typeface="Cambria" panose="02040503050406030204" pitchFamily="18" charset="0"/>
              </a:rPr>
              <a:t>"Biến đổi rộng" đề cập đến việc xử lý trong đó logic xử lý phụ thuộc vào dữ liệu cư trú trong nhiều phân vùng và do đó việc xáo trộn dữ liệu là cần thiết để đưa chúng lại với nhau ở một nơi. Ví dụ về chuyển đổi rộng bao gồm groupByKey (), lessByKey () ... vv</a:t>
            </a:r>
          </a:p>
          <a:p>
            <a:endParaRPr lang="en-US"/>
          </a:p>
        </p:txBody>
      </p:sp>
    </p:spTree>
    <p:extLst>
      <p:ext uri="{BB962C8B-B14F-4D97-AF65-F5344CB8AC3E}">
        <p14:creationId xmlns:p14="http://schemas.microsoft.com/office/powerpoint/2010/main" val="1318036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1913211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2400592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en-US"/>
              <a:t>https://helpex.vn/article/xu-ly-du-lieu-lon-trong-spark-5c6af894ae03f628d053a566</a:t>
            </a:r>
          </a:p>
          <a:p>
            <a:pPr algn="l"/>
            <a:r>
              <a:rPr lang="vi-VN" b="0" i="0">
                <a:solidFill>
                  <a:srgbClr val="333333"/>
                </a:solidFill>
                <a:effectLst/>
                <a:latin typeface="Cambria" panose="02040503050406030204" pitchFamily="18" charset="0"/>
              </a:rPr>
              <a:t>Spark cẩn thận phân biệt hoạt động "biến đổi" trong hai loại.</a:t>
            </a:r>
          </a:p>
          <a:p>
            <a:pPr algn="l">
              <a:buFont typeface="Arial" panose="020B0604020202020204" pitchFamily="34" charset="0"/>
              <a:buChar char="•"/>
            </a:pPr>
            <a:r>
              <a:rPr lang="vi-VN" b="0" i="0">
                <a:solidFill>
                  <a:srgbClr val="333333"/>
                </a:solidFill>
                <a:effectLst/>
                <a:latin typeface="Cambria" panose="02040503050406030204" pitchFamily="18" charset="0"/>
              </a:rPr>
              <a:t>"Biến đổi hẹp" đề cập đến việc xử lý trong đó logic xử lý chỉ phụ thuộc vào dữ liệu đã nằm trong phân vùng và việc xáo trộn dữ liệu là không cần thiết. Ví dụ về chuyển đổi hẹp bao gồm bộ lọc (), mẫu (), map (), FlatMap () .... vv</a:t>
            </a:r>
          </a:p>
          <a:p>
            <a:pPr algn="l">
              <a:buFont typeface="Arial" panose="020B0604020202020204" pitchFamily="34" charset="0"/>
              <a:buChar char="•"/>
            </a:pPr>
            <a:r>
              <a:rPr lang="vi-VN" b="0" i="0">
                <a:solidFill>
                  <a:srgbClr val="333333"/>
                </a:solidFill>
                <a:effectLst/>
                <a:latin typeface="Cambria" panose="02040503050406030204" pitchFamily="18" charset="0"/>
              </a:rPr>
              <a:t>"Biến đổi rộng" đề cập đến việc xử lý trong đó logic xử lý phụ thuộc vào dữ liệu cư trú trong nhiều phân vùng và do đó việc xáo trộn dữ liệu là cần thiết để đưa chúng lại với nhau ở một nơi. Ví dụ về chuyển đổi rộng bao gồm groupByKey (), lessByKey () ... vv</a:t>
            </a:r>
          </a:p>
          <a:p>
            <a:endParaRPr lang="en-US"/>
          </a:p>
        </p:txBody>
      </p:sp>
    </p:spTree>
    <p:extLst>
      <p:ext uri="{BB962C8B-B14F-4D97-AF65-F5344CB8AC3E}">
        <p14:creationId xmlns:p14="http://schemas.microsoft.com/office/powerpoint/2010/main" val="154323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1351749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35295997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22344803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10503772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4200538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505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509855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3735921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2647891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2174272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3264774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3617842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22790799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31048719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34006744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3094804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3764678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24993234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27742524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latin typeface="Abadi" panose="020B0604020104020204" pitchFamily="34" charset="0"/>
                <a:hlinkClick r:id="rId3"/>
              </a:rPr>
              <a:t>https://luminousmen.com/post/spark-core-concepts-explained</a:t>
            </a:r>
            <a:endParaRPr lang="en-US" dirty="0">
              <a:latin typeface="Abadi" panose="020B0604020104020204" pitchFamily="34" charset="0"/>
            </a:endParaRPr>
          </a:p>
          <a:p>
            <a:endParaRPr lang="en-US" dirty="0"/>
          </a:p>
        </p:txBody>
      </p:sp>
    </p:spTree>
    <p:extLst>
      <p:ext uri="{BB962C8B-B14F-4D97-AF65-F5344CB8AC3E}">
        <p14:creationId xmlns:p14="http://schemas.microsoft.com/office/powerpoint/2010/main" val="17944785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6984012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19578640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19272549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24247007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55212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4252705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c3fb360a6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c3fb360a6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9351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32039752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25963872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37564472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19462300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en-US"/>
              <a:t>In client-deploy mode</a:t>
            </a:r>
          </a:p>
          <a:p>
            <a:r>
              <a:rPr lang="en-US"/>
              <a:t>Khi </a:t>
            </a:r>
            <a:r>
              <a:rPr lang="en-US" err="1"/>
              <a:t>người</a:t>
            </a:r>
            <a:r>
              <a:rPr lang="en-US"/>
              <a:t> </a:t>
            </a:r>
            <a:r>
              <a:rPr lang="en-US" err="1"/>
              <a:t>dùng</a:t>
            </a:r>
            <a:r>
              <a:rPr lang="en-US"/>
              <a:t> </a:t>
            </a:r>
            <a:r>
              <a:rPr lang="en-US" err="1"/>
              <a:t>gửi</a:t>
            </a:r>
            <a:r>
              <a:rPr lang="en-US"/>
              <a:t> 1 Spark Application  lên Spark </a:t>
            </a:r>
            <a:r>
              <a:rPr lang="en-US" err="1"/>
              <a:t>thì</a:t>
            </a:r>
            <a:r>
              <a:rPr lang="en-US"/>
              <a:t> Driver </a:t>
            </a:r>
            <a:r>
              <a:rPr lang="en-US" err="1"/>
              <a:t>như</a:t>
            </a:r>
            <a:r>
              <a:rPr lang="en-US"/>
              <a:t> 1 </a:t>
            </a:r>
            <a:r>
              <a:rPr lang="en-US" err="1"/>
              <a:t>hàm</a:t>
            </a:r>
            <a:r>
              <a:rPr lang="en-US"/>
              <a:t> main </a:t>
            </a:r>
            <a:r>
              <a:rPr lang="en-US" err="1"/>
              <a:t>sẽ</a:t>
            </a:r>
            <a:r>
              <a:rPr lang="en-US"/>
              <a:t> </a:t>
            </a:r>
            <a:r>
              <a:rPr lang="en-US" err="1"/>
              <a:t>điều</a:t>
            </a:r>
            <a:r>
              <a:rPr lang="en-US"/>
              <a:t> </a:t>
            </a:r>
            <a:r>
              <a:rPr lang="en-US" err="1"/>
              <a:t>khiển</a:t>
            </a:r>
            <a:r>
              <a:rPr lang="en-US"/>
              <a:t> all</a:t>
            </a:r>
          </a:p>
          <a:p>
            <a:r>
              <a:rPr lang="en-US"/>
              <a:t>Driver bao gồm: Scheduler, Sparker Context, Spark Application </a:t>
            </a: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t>Spark Application: </a:t>
            </a:r>
            <a:r>
              <a:rPr lang="en-US" err="1"/>
              <a:t>là</a:t>
            </a:r>
            <a:r>
              <a:rPr lang="en-US"/>
              <a:t> </a:t>
            </a:r>
            <a:r>
              <a:rPr lang="en-US" err="1"/>
              <a:t>ứng</a:t>
            </a:r>
            <a:r>
              <a:rPr lang="en-US"/>
              <a:t> </a:t>
            </a:r>
            <a:r>
              <a:rPr lang="en-US" err="1"/>
              <a:t>dụng</a:t>
            </a:r>
            <a:r>
              <a:rPr lang="en-US"/>
              <a:t> </a:t>
            </a:r>
            <a:r>
              <a:rPr lang="en-US" err="1"/>
              <a:t>chúng</a:t>
            </a:r>
            <a:r>
              <a:rPr lang="en-US"/>
              <a:t> ta </a:t>
            </a:r>
            <a:r>
              <a:rPr lang="en-US" err="1"/>
              <a:t>gửi</a:t>
            </a:r>
            <a:r>
              <a:rPr lang="en-US"/>
              <a:t> lên</a:t>
            </a: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t>Sparker Context </a:t>
            </a:r>
            <a:r>
              <a:rPr lang="en-US" err="1"/>
              <a:t>là</a:t>
            </a:r>
            <a:r>
              <a:rPr lang="en-US"/>
              <a:t> 1 instance </a:t>
            </a:r>
            <a:r>
              <a:rPr lang="en-US" err="1"/>
              <a:t>của</a:t>
            </a:r>
            <a:r>
              <a:rPr lang="en-US"/>
              <a:t> </a:t>
            </a:r>
            <a:r>
              <a:rPr lang="en-US" err="1"/>
              <a:t>tk</a:t>
            </a:r>
            <a:r>
              <a:rPr lang="en-US"/>
              <a:t> Spark Application</a:t>
            </a: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t>Sparker Context </a:t>
            </a:r>
            <a:r>
              <a:rPr lang="en-US" err="1"/>
              <a:t>như</a:t>
            </a:r>
            <a:r>
              <a:rPr lang="en-US"/>
              <a:t> 1 </a:t>
            </a:r>
            <a:r>
              <a:rPr lang="en-US" err="1"/>
              <a:t>bộ</a:t>
            </a:r>
            <a:r>
              <a:rPr lang="en-US"/>
              <a:t> </a:t>
            </a:r>
            <a:r>
              <a:rPr lang="en-US" err="1"/>
              <a:t>não</a:t>
            </a:r>
            <a:r>
              <a:rPr lang="en-US"/>
              <a:t> </a:t>
            </a:r>
            <a:r>
              <a:rPr lang="en-US" err="1"/>
              <a:t>của</a:t>
            </a:r>
            <a:r>
              <a:rPr lang="en-US"/>
              <a:t> con </a:t>
            </a:r>
            <a:r>
              <a:rPr lang="en-US" err="1"/>
              <a:t>người</a:t>
            </a:r>
            <a:r>
              <a:rPr lang="en-US"/>
              <a:t>, </a:t>
            </a:r>
            <a:r>
              <a:rPr lang="en-US" err="1"/>
              <a:t>nắm</a:t>
            </a:r>
            <a:r>
              <a:rPr lang="en-US"/>
              <a:t> vai </a:t>
            </a:r>
            <a:r>
              <a:rPr lang="en-US" err="1"/>
              <a:t>trò</a:t>
            </a:r>
            <a:r>
              <a:rPr lang="en-US"/>
              <a:t> </a:t>
            </a:r>
            <a:r>
              <a:rPr lang="en-US" err="1"/>
              <a:t>điều</a:t>
            </a:r>
            <a:r>
              <a:rPr lang="en-US"/>
              <a:t> khiến </a:t>
            </a:r>
            <a:r>
              <a:rPr lang="en-US" err="1"/>
              <a:t>hoạt</a:t>
            </a:r>
            <a:r>
              <a:rPr lang="en-US"/>
              <a:t> </a:t>
            </a:r>
            <a:r>
              <a:rPr lang="en-US" err="1"/>
              <a:t>động</a:t>
            </a:r>
            <a:r>
              <a:rPr lang="en-US"/>
              <a:t> </a:t>
            </a:r>
            <a:r>
              <a:rPr lang="en-US" err="1"/>
              <a:t>của</a:t>
            </a:r>
            <a:r>
              <a:rPr lang="en-US"/>
              <a:t> </a:t>
            </a:r>
            <a:r>
              <a:rPr lang="en-US" err="1"/>
              <a:t>các</a:t>
            </a:r>
            <a:r>
              <a:rPr lang="en-US"/>
              <a:t> </a:t>
            </a:r>
            <a:r>
              <a:rPr lang="en-US" err="1"/>
              <a:t>excutor</a:t>
            </a:r>
            <a:r>
              <a:rPr lang="en-US"/>
              <a:t>.</a:t>
            </a:r>
          </a:p>
          <a:p>
            <a:pPr lvl="1"/>
            <a:endParaRPr lang="en-US"/>
          </a:p>
        </p:txBody>
      </p:sp>
    </p:spTree>
    <p:extLst>
      <p:ext uri="{BB962C8B-B14F-4D97-AF65-F5344CB8AC3E}">
        <p14:creationId xmlns:p14="http://schemas.microsoft.com/office/powerpoint/2010/main" val="29668664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en-US" b="0" i="0">
                <a:solidFill>
                  <a:srgbClr val="212529"/>
                </a:solidFill>
                <a:effectLst/>
                <a:latin typeface="Inter"/>
              </a:rPr>
              <a:t>Driver </a:t>
            </a:r>
            <a:r>
              <a:rPr lang="en-US" b="0" i="0" err="1">
                <a:solidFill>
                  <a:srgbClr val="212529"/>
                </a:solidFill>
                <a:effectLst/>
                <a:latin typeface="Inter"/>
              </a:rPr>
              <a:t>là</a:t>
            </a:r>
            <a:r>
              <a:rPr lang="en-US" b="0" i="0">
                <a:solidFill>
                  <a:srgbClr val="212529"/>
                </a:solidFill>
                <a:effectLst/>
                <a:latin typeface="Inter"/>
              </a:rPr>
              <a:t> This is the main process of the application and is responsible for creating the </a:t>
            </a:r>
            <a:r>
              <a:rPr lang="en-US" b="0" i="0" err="1">
                <a:solidFill>
                  <a:srgbClr val="212529"/>
                </a:solidFill>
                <a:effectLst/>
                <a:latin typeface="Inter"/>
              </a:rPr>
              <a:t>SparkContext</a:t>
            </a:r>
            <a:endParaRPr lang="en-US"/>
          </a:p>
          <a:p>
            <a:r>
              <a:rPr lang="en-US"/>
              <a:t>Driver bao gồm: Scheduler, Sparker Context, Spark Application </a:t>
            </a: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t>Spark Application: </a:t>
            </a:r>
            <a:r>
              <a:rPr lang="en-US" b="0" i="0">
                <a:solidFill>
                  <a:srgbClr val="212529"/>
                </a:solidFill>
                <a:effectLst/>
                <a:latin typeface="Inter"/>
              </a:rPr>
              <a:t>source code program </a:t>
            </a:r>
            <a:endParaRPr lang="en-US"/>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t>Sparker Context </a:t>
            </a:r>
            <a:r>
              <a:rPr lang="en-US" err="1"/>
              <a:t>là</a:t>
            </a:r>
            <a:r>
              <a:rPr lang="en-US"/>
              <a:t> 1 instance </a:t>
            </a:r>
            <a:r>
              <a:rPr lang="en-US" err="1"/>
              <a:t>của</a:t>
            </a:r>
            <a:r>
              <a:rPr lang="en-US"/>
              <a:t> </a:t>
            </a:r>
            <a:r>
              <a:rPr lang="en-US" err="1"/>
              <a:t>tk</a:t>
            </a:r>
            <a:r>
              <a:rPr lang="en-US"/>
              <a:t> Spark Application</a:t>
            </a: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t>Sparker Context </a:t>
            </a:r>
            <a:r>
              <a:rPr lang="en-US" err="1"/>
              <a:t>như</a:t>
            </a:r>
            <a:r>
              <a:rPr lang="en-US"/>
              <a:t> 1 </a:t>
            </a:r>
            <a:r>
              <a:rPr lang="en-US" err="1"/>
              <a:t>bộ</a:t>
            </a:r>
            <a:r>
              <a:rPr lang="en-US"/>
              <a:t> </a:t>
            </a:r>
            <a:r>
              <a:rPr lang="en-US" err="1"/>
              <a:t>não</a:t>
            </a:r>
            <a:r>
              <a:rPr lang="en-US"/>
              <a:t> </a:t>
            </a:r>
            <a:r>
              <a:rPr lang="en-US" err="1"/>
              <a:t>của</a:t>
            </a:r>
            <a:r>
              <a:rPr lang="en-US"/>
              <a:t> con </a:t>
            </a:r>
            <a:r>
              <a:rPr lang="en-US" err="1"/>
              <a:t>người</a:t>
            </a:r>
            <a:r>
              <a:rPr lang="en-US"/>
              <a:t>, </a:t>
            </a:r>
            <a:r>
              <a:rPr lang="en-US" err="1"/>
              <a:t>nắm</a:t>
            </a:r>
            <a:r>
              <a:rPr lang="en-US"/>
              <a:t> vai </a:t>
            </a:r>
            <a:r>
              <a:rPr lang="en-US" err="1"/>
              <a:t>trò</a:t>
            </a:r>
            <a:r>
              <a:rPr lang="en-US"/>
              <a:t> </a:t>
            </a:r>
            <a:r>
              <a:rPr lang="en-US" err="1"/>
              <a:t>điều</a:t>
            </a:r>
            <a:r>
              <a:rPr lang="en-US"/>
              <a:t> khiến </a:t>
            </a:r>
            <a:r>
              <a:rPr lang="en-US" err="1"/>
              <a:t>hoạt</a:t>
            </a:r>
            <a:r>
              <a:rPr lang="en-US"/>
              <a:t> </a:t>
            </a:r>
            <a:r>
              <a:rPr lang="en-US" err="1"/>
              <a:t>động</a:t>
            </a:r>
            <a:r>
              <a:rPr lang="en-US"/>
              <a:t> </a:t>
            </a:r>
            <a:r>
              <a:rPr lang="en-US" err="1"/>
              <a:t>của</a:t>
            </a:r>
            <a:r>
              <a:rPr lang="en-US"/>
              <a:t> </a:t>
            </a:r>
            <a:r>
              <a:rPr lang="en-US" err="1"/>
              <a:t>các</a:t>
            </a:r>
            <a:r>
              <a:rPr lang="en-US"/>
              <a:t> </a:t>
            </a:r>
            <a:r>
              <a:rPr lang="en-US" err="1"/>
              <a:t>excutor</a:t>
            </a:r>
            <a:r>
              <a:rPr lang="en-US"/>
              <a:t>.</a:t>
            </a:r>
          </a:p>
          <a:p>
            <a:endParaRPr lang="en-US"/>
          </a:p>
        </p:txBody>
      </p:sp>
    </p:spTree>
    <p:extLst>
      <p:ext uri="{BB962C8B-B14F-4D97-AF65-F5344CB8AC3E}">
        <p14:creationId xmlns:p14="http://schemas.microsoft.com/office/powerpoint/2010/main" val="3297416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marL="139700" indent="0">
              <a:buNone/>
            </a:pPr>
            <a:r>
              <a:rPr lang="en-US" b="0" dirty="0">
                <a:solidFill>
                  <a:srgbClr val="CC8242"/>
                </a:solidFill>
                <a:effectLst/>
                <a:latin typeface="Consolas" panose="020B0609020204030204" pitchFamily="49" charset="0"/>
              </a:rPr>
              <a:t># Spark Driver:  Vòng đời </a:t>
            </a:r>
            <a:r>
              <a:rPr lang="en-US" b="0" dirty="0" err="1">
                <a:solidFill>
                  <a:srgbClr val="CC8242"/>
                </a:solidFill>
                <a:effectLst/>
                <a:latin typeface="Consolas" panose="020B0609020204030204" pitchFamily="49" charset="0"/>
              </a:rPr>
              <a:t>của</a:t>
            </a:r>
            <a:r>
              <a:rPr lang="en-US" b="0" dirty="0">
                <a:solidFill>
                  <a:srgbClr val="CC8242"/>
                </a:solidFill>
                <a:effectLst/>
                <a:latin typeface="Consolas" panose="020B0609020204030204" pitchFamily="49" charset="0"/>
              </a:rPr>
              <a:t> </a:t>
            </a:r>
            <a:r>
              <a:rPr lang="en-US" b="0" dirty="0">
                <a:solidFill>
                  <a:srgbClr val="CCCCCC"/>
                </a:solidFill>
                <a:effectLst/>
                <a:latin typeface="Consolas" panose="020B0609020204030204" pitchFamily="49" charset="0"/>
              </a:rPr>
              <a:t>Spark application bắt đầu và </a:t>
            </a:r>
            <a:r>
              <a:rPr lang="en-US" b="0" dirty="0" err="1">
                <a:solidFill>
                  <a:srgbClr val="CCCCCC"/>
                </a:solidFill>
                <a:effectLst/>
                <a:latin typeface="Consolas" panose="020B0609020204030204" pitchFamily="49" charset="0"/>
              </a:rPr>
              <a:t>kết</a:t>
            </a:r>
            <a:r>
              <a:rPr lang="en-US" b="0" dirty="0">
                <a:solidFill>
                  <a:srgbClr val="CCCCCC"/>
                </a:solidFill>
                <a:effectLst/>
                <a:latin typeface="Consolas" panose="020B0609020204030204" pitchFamily="49" charset="0"/>
              </a:rPr>
              <a:t> thúc với Spark Driver. Driver </a:t>
            </a:r>
            <a:r>
              <a:rPr lang="en-US" b="0" dirty="0" err="1">
                <a:solidFill>
                  <a:srgbClr val="CCCCCC"/>
                </a:solidFill>
                <a:effectLst/>
                <a:latin typeface="Consolas" panose="020B0609020204030204" pitchFamily="49" charset="0"/>
              </a:rPr>
              <a:t>là</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quá</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trình</a:t>
            </a:r>
            <a:r>
              <a:rPr lang="en-US" b="0" dirty="0">
                <a:solidFill>
                  <a:srgbClr val="CCCCCC"/>
                </a:solidFill>
                <a:effectLst/>
                <a:latin typeface="Consolas" panose="020B0609020204030204" pitchFamily="49" charset="0"/>
              </a:rPr>
              <a:t> mà client sử </a:t>
            </a:r>
            <a:r>
              <a:rPr lang="en-US" b="0" dirty="0" err="1">
                <a:solidFill>
                  <a:srgbClr val="CCCCCC"/>
                </a:solidFill>
                <a:effectLst/>
                <a:latin typeface="Consolas" panose="020B0609020204030204" pitchFamily="49" charset="0"/>
              </a:rPr>
              <a:t>dụng</a:t>
            </a:r>
            <a:r>
              <a:rPr lang="en-US" b="0" dirty="0">
                <a:solidFill>
                  <a:srgbClr val="CCCCCC"/>
                </a:solidFill>
                <a:effectLst/>
                <a:latin typeface="Consolas" panose="020B0609020204030204" pitchFamily="49" charset="0"/>
              </a:rPr>
              <a:t> để submit application trong Spark, </a:t>
            </a:r>
            <a:r>
              <a:rPr lang="en-US" b="0" dirty="0" err="1">
                <a:solidFill>
                  <a:srgbClr val="CCCCCC"/>
                </a:solidFill>
                <a:effectLst/>
                <a:latin typeface="Consolas" panose="020B0609020204030204" pitchFamily="49" charset="0"/>
              </a:rPr>
              <a:t>sau</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đó</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lập</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lịch</a:t>
            </a:r>
            <a:r>
              <a:rPr lang="en-US" b="0" dirty="0">
                <a:solidFill>
                  <a:srgbClr val="CCCCCC"/>
                </a:solidFill>
                <a:effectLst/>
                <a:latin typeface="Consolas" panose="020B0609020204030204" pitchFamily="49" charset="0"/>
              </a:rPr>
              <a:t> và </a:t>
            </a:r>
            <a:r>
              <a:rPr lang="en-US" b="0" dirty="0" err="1">
                <a:solidFill>
                  <a:srgbClr val="CCCCCC"/>
                </a:solidFill>
                <a:effectLst/>
                <a:latin typeface="Consolas" panose="020B0609020204030204" pitchFamily="49" charset="0"/>
              </a:rPr>
              <a:t>thực</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thi</a:t>
            </a:r>
            <a:r>
              <a:rPr lang="en-US" b="0" dirty="0">
                <a:solidFill>
                  <a:srgbClr val="CCCCCC"/>
                </a:solidFill>
                <a:effectLst/>
                <a:latin typeface="Consolas" panose="020B0609020204030204" pitchFamily="49" charset="0"/>
              </a:rPr>
              <a:t> chương </a:t>
            </a:r>
            <a:r>
              <a:rPr lang="en-US" b="0" dirty="0" err="1">
                <a:solidFill>
                  <a:srgbClr val="CCCCCC"/>
                </a:solidFill>
                <a:effectLst/>
                <a:latin typeface="Consolas" panose="020B0609020204030204" pitchFamily="49" charset="0"/>
              </a:rPr>
              <a:t>trình</a:t>
            </a:r>
            <a:r>
              <a:rPr lang="en-US" b="0" dirty="0">
                <a:solidFill>
                  <a:srgbClr val="CCCCCC"/>
                </a:solidFill>
                <a:effectLst/>
                <a:latin typeface="Consolas" panose="020B0609020204030204" pitchFamily="49" charset="0"/>
              </a:rPr>
              <a:t> và có trách </a:t>
            </a:r>
            <a:r>
              <a:rPr lang="en-US" b="0" dirty="0" err="1">
                <a:solidFill>
                  <a:srgbClr val="CCCCCC"/>
                </a:solidFill>
                <a:effectLst/>
                <a:latin typeface="Consolas" panose="020B0609020204030204" pitchFamily="49" charset="0"/>
              </a:rPr>
              <a:t>nhiệm</a:t>
            </a:r>
            <a:r>
              <a:rPr lang="en-US" b="0" dirty="0">
                <a:solidFill>
                  <a:srgbClr val="CCCCCC"/>
                </a:solidFill>
                <a:effectLst/>
                <a:latin typeface="Consolas" panose="020B0609020204030204" pitchFamily="49" charset="0"/>
              </a:rPr>
              <a:t> trả status/results(data) </a:t>
            </a:r>
            <a:r>
              <a:rPr lang="en-US" b="0" dirty="0" err="1">
                <a:solidFill>
                  <a:srgbClr val="CCCCCC"/>
                </a:solidFill>
                <a:effectLst/>
                <a:latin typeface="Consolas" panose="020B0609020204030204" pitchFamily="49" charset="0"/>
              </a:rPr>
              <a:t>cho</a:t>
            </a:r>
            <a:r>
              <a:rPr lang="en-US" b="0" dirty="0">
                <a:solidFill>
                  <a:srgbClr val="CCCCCC"/>
                </a:solidFill>
                <a:effectLst/>
                <a:latin typeface="Consolas" panose="020B0609020204030204" pitchFamily="49" charset="0"/>
              </a:rPr>
              <a:t> client. </a:t>
            </a:r>
            <a:br>
              <a:rPr lang="en-US" b="0" dirty="0">
                <a:solidFill>
                  <a:srgbClr val="CCCCCC"/>
                </a:solidFill>
                <a:effectLst/>
                <a:latin typeface="Consolas" panose="020B0609020204030204" pitchFamily="49" charset="0"/>
              </a:rPr>
            </a:br>
            <a:r>
              <a:rPr lang="en-US" b="0" dirty="0">
                <a:solidFill>
                  <a:srgbClr val="CC8242"/>
                </a:solidFill>
                <a:effectLst/>
                <a:latin typeface="Consolas" panose="020B0609020204030204" pitchFamily="49" charset="0"/>
              </a:rPr>
              <a:t># </a:t>
            </a:r>
            <a:r>
              <a:rPr lang="en-US" b="0" dirty="0" err="1">
                <a:solidFill>
                  <a:srgbClr val="CC8242"/>
                </a:solidFill>
                <a:effectLst/>
                <a:latin typeface="Consolas" panose="020B0609020204030204" pitchFamily="49" charset="0"/>
              </a:rPr>
              <a:t>SparkSession</a:t>
            </a:r>
            <a:r>
              <a:rPr lang="en-US" b="0" dirty="0">
                <a:solidFill>
                  <a:srgbClr val="CC8242"/>
                </a:solidFill>
                <a:effectLst/>
                <a:latin typeface="Consolas" panose="020B0609020204030204" pitchFamily="49" charset="0"/>
              </a:rPr>
              <a:t>: </a:t>
            </a:r>
            <a:endParaRPr lang="en-US" b="0" dirty="0">
              <a:solidFill>
                <a:srgbClr val="CCCCCC"/>
              </a:solidFill>
              <a:effectLst/>
              <a:latin typeface="Consolas" panose="020B0609020204030204" pitchFamily="49" charset="0"/>
            </a:endParaRPr>
          </a:p>
          <a:p>
            <a:pPr marL="139700" indent="0">
              <a:buNone/>
            </a:pPr>
            <a:r>
              <a:rPr lang="en-US" b="0" dirty="0">
                <a:solidFill>
                  <a:srgbClr val="CCCCCC"/>
                </a:solidFill>
                <a:effectLst/>
                <a:latin typeface="Consolas" panose="020B0609020204030204" pitchFamily="49" charset="0"/>
              </a:rPr>
              <a:t>Driver có trách </a:t>
            </a:r>
            <a:r>
              <a:rPr lang="en-US" b="0" dirty="0" err="1">
                <a:solidFill>
                  <a:srgbClr val="CCCCCC"/>
                </a:solidFill>
                <a:effectLst/>
                <a:latin typeface="Consolas" panose="020B0609020204030204" pitchFamily="49" charset="0"/>
              </a:rPr>
              <a:t>nhiệm</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tạo</a:t>
            </a:r>
            <a:r>
              <a:rPr lang="en-US" b="0" dirty="0">
                <a:solidFill>
                  <a:srgbClr val="CCCCCC"/>
                </a:solidFill>
                <a:effectLst/>
                <a:latin typeface="Consolas" panose="020B0609020204030204" pitchFamily="49" charset="0"/>
              </a:rPr>
              <a:t> Spark Session. Spark Session  </a:t>
            </a:r>
            <a:r>
              <a:rPr lang="en-US" b="0" dirty="0" err="1">
                <a:solidFill>
                  <a:srgbClr val="CCCCCC"/>
                </a:solidFill>
                <a:effectLst/>
                <a:latin typeface="Consolas" panose="020B0609020204030204" pitchFamily="49" charset="0"/>
              </a:rPr>
              <a:t>là</a:t>
            </a:r>
            <a:r>
              <a:rPr lang="en-US" b="0" dirty="0">
                <a:solidFill>
                  <a:srgbClr val="CCCCCC"/>
                </a:solidFill>
                <a:effectLst/>
                <a:latin typeface="Consolas" panose="020B0609020204030204" pitchFamily="49" charset="0"/>
              </a:rPr>
              <a:t> object đại </a:t>
            </a:r>
            <a:r>
              <a:rPr lang="en-US" b="0" dirty="0" err="1">
                <a:solidFill>
                  <a:srgbClr val="CCCCCC"/>
                </a:solidFill>
                <a:effectLst/>
                <a:latin typeface="Consolas" panose="020B0609020204030204" pitchFamily="49" charset="0"/>
              </a:rPr>
              <a:t>diện</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kết</a:t>
            </a:r>
            <a:r>
              <a:rPr lang="en-US" b="0" dirty="0">
                <a:solidFill>
                  <a:srgbClr val="CCCCCC"/>
                </a:solidFill>
                <a:effectLst/>
                <a:latin typeface="Consolas" panose="020B0609020204030204" pitchFamily="49" charset="0"/>
              </a:rPr>
              <a:t> </a:t>
            </a:r>
            <a:r>
              <a:rPr lang="en-US" b="0" dirty="0" err="1">
                <a:solidFill>
                  <a:srgbClr val="CCCCCC"/>
                </a:solidFill>
                <a:effectLst/>
                <a:latin typeface="Consolas" panose="020B0609020204030204" pitchFamily="49" charset="0"/>
              </a:rPr>
              <a:t>nôi</a:t>
            </a:r>
            <a:r>
              <a:rPr lang="en-US" b="0" dirty="0">
                <a:solidFill>
                  <a:srgbClr val="CCCCCC"/>
                </a:solidFill>
                <a:effectLst/>
                <a:latin typeface="Consolas" panose="020B0609020204030204" pitchFamily="49" charset="0"/>
              </a:rPr>
              <a:t> với Spark cluster.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Spark shell </a:t>
            </a:r>
            <a:r>
              <a:rPr lang="en-US" dirty="0" err="1"/>
              <a:t>là</a:t>
            </a:r>
            <a:r>
              <a:rPr lang="en-US" dirty="0"/>
              <a:t> chương </a:t>
            </a:r>
            <a:r>
              <a:rPr lang="en-US" dirty="0" err="1"/>
              <a:t>trình</a:t>
            </a:r>
            <a:r>
              <a:rPr lang="en-US" dirty="0"/>
              <a:t> driver.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#Context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Khi driver starts và configures an instance </a:t>
            </a:r>
            <a:r>
              <a:rPr lang="en-US" dirty="0" err="1"/>
              <a:t>của</a:t>
            </a:r>
            <a:r>
              <a:rPr lang="en-US" dirty="0"/>
              <a:t> </a:t>
            </a:r>
            <a:r>
              <a:rPr lang="en-US" dirty="0" err="1"/>
              <a:t>SparkContext</a:t>
            </a:r>
            <a:r>
              <a:rPr lang="en-US" dirty="0"/>
              <a:t>. Spark context sử </a:t>
            </a:r>
            <a:r>
              <a:rPr lang="en-US" dirty="0" err="1"/>
              <a:t>dụng</a:t>
            </a:r>
            <a:r>
              <a:rPr lang="en-US" dirty="0"/>
              <a:t> </a:t>
            </a:r>
            <a:r>
              <a:rPr lang="en-US" dirty="0" err="1"/>
              <a:t>các</a:t>
            </a:r>
            <a:r>
              <a:rPr lang="en-US" dirty="0"/>
              <a:t> methods để </a:t>
            </a:r>
            <a:r>
              <a:rPr lang="en-US" dirty="0" err="1"/>
              <a:t>tạo</a:t>
            </a:r>
            <a:r>
              <a:rPr lang="en-US" dirty="0"/>
              <a:t> RDDs, load data, … </a:t>
            </a:r>
          </a:p>
          <a:p>
            <a:pPr marL="139700" indent="0">
              <a:buNone/>
            </a:pPr>
            <a:endParaRPr lang="en-US" dirty="0"/>
          </a:p>
        </p:txBody>
      </p:sp>
    </p:spTree>
    <p:extLst>
      <p:ext uri="{BB962C8B-B14F-4D97-AF65-F5344CB8AC3E}">
        <p14:creationId xmlns:p14="http://schemas.microsoft.com/office/powerpoint/2010/main" val="18399189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solidFill>
                  <a:srgbClr val="CCCCCC"/>
                </a:solidFill>
                <a:effectLst/>
                <a:latin typeface="Consolas" panose="020B0609020204030204" pitchFamily="49" charset="0"/>
              </a:rPr>
              <a:t>RDD Graph: We have the concept of DAG of RDD in Spark. You can imagine that it is a linked list of RDD. Each RDD will contain the </a:t>
            </a:r>
            <a:r>
              <a:rPr lang="en-US" b="0" dirty="0" err="1">
                <a:solidFill>
                  <a:srgbClr val="CCCCCC"/>
                </a:solidFill>
                <a:effectLst/>
                <a:latin typeface="Consolas" panose="020B0609020204030204" pitchFamily="49" charset="0"/>
              </a:rPr>
              <a:t>SparkContext</a:t>
            </a:r>
            <a:r>
              <a:rPr lang="en-US" b="0" dirty="0">
                <a:solidFill>
                  <a:srgbClr val="CCCCCC"/>
                </a:solidFill>
                <a:effectLst/>
                <a:latin typeface="Consolas" panose="020B0609020204030204" pitchFamily="49" charset="0"/>
              </a:rPr>
              <a:t> that it belongs to and its dependencies. The benefits of building list of RDD as a DAG: easy to maintain and reconstruct RDD transformations when lost happens, easy to split into stages. </a:t>
            </a:r>
          </a:p>
          <a:p>
            <a:endParaRPr lang="en-US" dirty="0"/>
          </a:p>
        </p:txBody>
      </p:sp>
    </p:spTree>
    <p:extLst>
      <p:ext uri="{BB962C8B-B14F-4D97-AF65-F5344CB8AC3E}">
        <p14:creationId xmlns:p14="http://schemas.microsoft.com/office/powerpoint/2010/main" val="39846986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109E36"/>
                </a:solidFill>
                <a:effectLst/>
                <a:latin typeface="open sans" panose="020B0606030504020204" pitchFamily="34" charset="0"/>
              </a:rPr>
              <a:t>1 Stage</a:t>
            </a:r>
            <a:r>
              <a:rPr lang="vi-VN" b="0" i="0" dirty="0">
                <a:solidFill>
                  <a:srgbClr val="109E36"/>
                </a:solidFill>
                <a:effectLst/>
                <a:latin typeface="open sans" panose="020B0606030504020204" pitchFamily="34" charset="0"/>
              </a:rPr>
              <a:t> bao </a:t>
            </a:r>
            <a:r>
              <a:rPr lang="vi-VN" b="0" i="0" dirty="0" err="1">
                <a:solidFill>
                  <a:srgbClr val="109E36"/>
                </a:solidFill>
                <a:effectLst/>
                <a:latin typeface="open sans" panose="020B0606030504020204" pitchFamily="34" charset="0"/>
              </a:rPr>
              <a:t>gồm</a:t>
            </a:r>
            <a:r>
              <a:rPr lang="vi-VN" b="0" i="0" dirty="0">
                <a:solidFill>
                  <a:srgbClr val="109E36"/>
                </a:solidFill>
                <a:effectLst/>
                <a:latin typeface="open sans" panose="020B0606030504020204" pitchFamily="34" charset="0"/>
              </a:rPr>
              <a:t> </a:t>
            </a:r>
            <a:r>
              <a:rPr lang="vi-VN" b="0" i="0" dirty="0" err="1">
                <a:solidFill>
                  <a:srgbClr val="109E36"/>
                </a:solidFill>
                <a:effectLst/>
                <a:latin typeface="open sans" panose="020B0606030504020204" pitchFamily="34" charset="0"/>
              </a:rPr>
              <a:t>các</a:t>
            </a:r>
            <a:r>
              <a:rPr lang="vi-VN" b="0" i="0" dirty="0">
                <a:solidFill>
                  <a:srgbClr val="109E36"/>
                </a:solidFill>
                <a:effectLst/>
                <a:latin typeface="open sans" panose="020B0606030504020204" pitchFamily="34" charset="0"/>
              </a:rPr>
              <a:t> </a:t>
            </a:r>
            <a:r>
              <a:rPr lang="en-US" b="0" i="0" dirty="0">
                <a:solidFill>
                  <a:srgbClr val="109E36"/>
                </a:solidFill>
                <a:effectLst/>
                <a:latin typeface="open sans" panose="020B0606030504020204" pitchFamily="34" charset="0"/>
              </a:rPr>
              <a:t>task </a:t>
            </a:r>
            <a:r>
              <a:rPr lang="vi-VN" b="0" i="0" dirty="0" err="1">
                <a:solidFill>
                  <a:srgbClr val="109E36"/>
                </a:solidFill>
                <a:effectLst/>
                <a:latin typeface="open sans" panose="020B0606030504020204" pitchFamily="34" charset="0"/>
              </a:rPr>
              <a:t>dựa</a:t>
            </a:r>
            <a:r>
              <a:rPr lang="vi-VN" b="0" i="0" dirty="0">
                <a:solidFill>
                  <a:srgbClr val="109E36"/>
                </a:solidFill>
                <a:effectLst/>
                <a:latin typeface="open sans" panose="020B0606030504020204" pitchFamily="34" charset="0"/>
              </a:rPr>
              <a:t> trên </a:t>
            </a:r>
            <a:r>
              <a:rPr lang="en-US" b="0" i="0" dirty="0">
                <a:solidFill>
                  <a:srgbClr val="109E36"/>
                </a:solidFill>
                <a:effectLst/>
                <a:latin typeface="open sans" panose="020B0606030504020204" pitchFamily="34" charset="0"/>
              </a:rPr>
              <a:t>partition </a:t>
            </a:r>
            <a:r>
              <a:rPr lang="en-US" b="0" i="0" dirty="0" err="1">
                <a:solidFill>
                  <a:srgbClr val="109E36"/>
                </a:solidFill>
                <a:effectLst/>
                <a:latin typeface="open sans" panose="020B0606030504020204" pitchFamily="34" charset="0"/>
              </a:rPr>
              <a:t>của</a:t>
            </a:r>
            <a:r>
              <a:rPr lang="en-US" b="0" i="0" dirty="0">
                <a:solidFill>
                  <a:srgbClr val="109E36"/>
                </a:solidFill>
                <a:effectLst/>
                <a:latin typeface="open sans" panose="020B0606030504020204" pitchFamily="34" charset="0"/>
              </a:rPr>
              <a:t> dl đầu vào.</a:t>
            </a:r>
            <a:r>
              <a:rPr lang="vi-VN" b="0" i="0" dirty="0">
                <a:solidFill>
                  <a:srgbClr val="109E36"/>
                </a:solidFill>
                <a:effectLst/>
                <a:latin typeface="open sans" panose="020B0606030504020204" pitchFamily="34" charset="0"/>
              </a:rPr>
              <a:t> </a:t>
            </a:r>
            <a:r>
              <a:rPr lang="vi-VN" b="0" i="0" dirty="0" err="1">
                <a:solidFill>
                  <a:srgbClr val="109E36"/>
                </a:solidFill>
                <a:effectLst/>
                <a:latin typeface="open sans" panose="020B0606030504020204" pitchFamily="34" charset="0"/>
              </a:rPr>
              <a:t>Kết</a:t>
            </a:r>
            <a:r>
              <a:rPr lang="vi-VN" b="0" i="0" dirty="0">
                <a:solidFill>
                  <a:srgbClr val="109E36"/>
                </a:solidFill>
                <a:effectLst/>
                <a:latin typeface="open sans" panose="020B0606030504020204" pitchFamily="34" charset="0"/>
              </a:rPr>
              <a:t> </a:t>
            </a:r>
            <a:r>
              <a:rPr lang="vi-VN" b="0" i="0" dirty="0" err="1">
                <a:solidFill>
                  <a:srgbClr val="109E36"/>
                </a:solidFill>
                <a:effectLst/>
                <a:latin typeface="open sans" panose="020B0606030504020204" pitchFamily="34" charset="0"/>
              </a:rPr>
              <a:t>quả</a:t>
            </a:r>
            <a:r>
              <a:rPr lang="vi-VN" b="0" i="0" dirty="0">
                <a:solidFill>
                  <a:srgbClr val="109E36"/>
                </a:solidFill>
                <a:effectLst/>
                <a:latin typeface="open sans" panose="020B0606030504020204" pitchFamily="34" charset="0"/>
              </a:rPr>
              <a:t> </a:t>
            </a:r>
            <a:r>
              <a:rPr lang="vi-VN" b="0" i="0" dirty="0" err="1">
                <a:solidFill>
                  <a:srgbClr val="109E36"/>
                </a:solidFill>
                <a:effectLst/>
                <a:latin typeface="open sans" panose="020B0606030504020204" pitchFamily="34" charset="0"/>
              </a:rPr>
              <a:t>cuối</a:t>
            </a:r>
            <a:r>
              <a:rPr lang="vi-VN" b="0" i="0" dirty="0">
                <a:solidFill>
                  <a:srgbClr val="109E36"/>
                </a:solidFill>
                <a:effectLst/>
                <a:latin typeface="open sans" panose="020B0606030504020204" pitchFamily="34" charset="0"/>
              </a:rPr>
              <a:t> </a:t>
            </a:r>
            <a:r>
              <a:rPr lang="vi-VN" b="0" i="0" dirty="0" err="1">
                <a:solidFill>
                  <a:srgbClr val="109E36"/>
                </a:solidFill>
                <a:effectLst/>
                <a:latin typeface="open sans" panose="020B0606030504020204" pitchFamily="34" charset="0"/>
              </a:rPr>
              <a:t>cùng</a:t>
            </a:r>
            <a:r>
              <a:rPr lang="vi-VN" b="0" i="0" dirty="0">
                <a:solidFill>
                  <a:srgbClr val="109E36"/>
                </a:solidFill>
                <a:effectLst/>
                <a:latin typeface="open sans" panose="020B0606030504020204" pitchFamily="34" charset="0"/>
              </a:rPr>
              <a:t> </a:t>
            </a:r>
            <a:r>
              <a:rPr lang="vi-VN" b="0" i="0" dirty="0" err="1">
                <a:solidFill>
                  <a:srgbClr val="109E36"/>
                </a:solidFill>
                <a:effectLst/>
                <a:latin typeface="open sans" panose="020B0606030504020204" pitchFamily="34" charset="0"/>
              </a:rPr>
              <a:t>của</a:t>
            </a:r>
            <a:r>
              <a:rPr lang="vi-VN" b="0" i="0" dirty="0">
                <a:solidFill>
                  <a:srgbClr val="109E36"/>
                </a:solidFill>
                <a:effectLst/>
                <a:latin typeface="open sans" panose="020B0606030504020204" pitchFamily="34" charset="0"/>
              </a:rPr>
              <a:t> </a:t>
            </a:r>
            <a:r>
              <a:rPr lang="vi-VN" b="0" i="0" dirty="0" err="1">
                <a:solidFill>
                  <a:srgbClr val="109E36"/>
                </a:solidFill>
                <a:effectLst/>
                <a:latin typeface="open sans" panose="020B0606030504020204" pitchFamily="34" charset="0"/>
              </a:rPr>
              <a:t>bộ</a:t>
            </a:r>
            <a:r>
              <a:rPr lang="vi-VN" b="0" i="0" dirty="0">
                <a:solidFill>
                  <a:srgbClr val="109E36"/>
                </a:solidFill>
                <a:effectLst/>
                <a:latin typeface="open sans" panose="020B0606030504020204" pitchFamily="34" charset="0"/>
              </a:rPr>
              <a:t> </a:t>
            </a:r>
            <a:r>
              <a:rPr lang="vi-VN" b="0" i="0" dirty="0" err="1">
                <a:solidFill>
                  <a:srgbClr val="109E36"/>
                </a:solidFill>
                <a:effectLst/>
                <a:latin typeface="open sans" panose="020B0606030504020204" pitchFamily="34" charset="0"/>
              </a:rPr>
              <a:t>lập</a:t>
            </a:r>
            <a:r>
              <a:rPr lang="vi-VN" b="0" i="0" dirty="0">
                <a:solidFill>
                  <a:srgbClr val="109E36"/>
                </a:solidFill>
                <a:effectLst/>
                <a:latin typeface="open sans" panose="020B0606030504020204" pitchFamily="34" charset="0"/>
              </a:rPr>
              <a:t> </a:t>
            </a:r>
            <a:r>
              <a:rPr lang="vi-VN" b="0" i="0" dirty="0" err="1">
                <a:solidFill>
                  <a:srgbClr val="109E36"/>
                </a:solidFill>
                <a:effectLst/>
                <a:latin typeface="open sans" panose="020B0606030504020204" pitchFamily="34" charset="0"/>
              </a:rPr>
              <a:t>lịch</a:t>
            </a:r>
            <a:r>
              <a:rPr lang="vi-VN" b="0" i="0" dirty="0">
                <a:solidFill>
                  <a:srgbClr val="109E36"/>
                </a:solidFill>
                <a:effectLst/>
                <a:latin typeface="open sans" panose="020B0606030504020204" pitchFamily="34" charset="0"/>
              </a:rPr>
              <a:t> DAG </a:t>
            </a:r>
            <a:r>
              <a:rPr lang="vi-VN" b="0" i="0" dirty="0" err="1">
                <a:solidFill>
                  <a:srgbClr val="109E36"/>
                </a:solidFill>
                <a:effectLst/>
                <a:latin typeface="open sans" panose="020B0606030504020204" pitchFamily="34" charset="0"/>
              </a:rPr>
              <a:t>là</a:t>
            </a:r>
            <a:r>
              <a:rPr lang="vi-VN" b="0" i="0" dirty="0">
                <a:solidFill>
                  <a:srgbClr val="109E36"/>
                </a:solidFill>
                <a:effectLst/>
                <a:latin typeface="open sans" panose="020B0606030504020204" pitchFamily="34" charset="0"/>
              </a:rPr>
              <a:t> </a:t>
            </a:r>
            <a:r>
              <a:rPr lang="vi-VN" b="0" i="0" dirty="0" err="1">
                <a:solidFill>
                  <a:srgbClr val="109E36"/>
                </a:solidFill>
                <a:effectLst/>
                <a:latin typeface="open sans" panose="020B0606030504020204" pitchFamily="34" charset="0"/>
              </a:rPr>
              <a:t>một</a:t>
            </a:r>
            <a:r>
              <a:rPr lang="vi-VN" b="0" i="0" dirty="0">
                <a:solidFill>
                  <a:srgbClr val="109E36"/>
                </a:solidFill>
                <a:effectLst/>
                <a:latin typeface="open sans" panose="020B0606030504020204" pitchFamily="34" charset="0"/>
              </a:rPr>
              <a:t> </a:t>
            </a:r>
            <a:r>
              <a:rPr lang="vi-VN" b="0" i="0" dirty="0" err="1">
                <a:solidFill>
                  <a:srgbClr val="109E36"/>
                </a:solidFill>
                <a:effectLst/>
                <a:latin typeface="open sans" panose="020B0606030504020204" pitchFamily="34" charset="0"/>
              </a:rPr>
              <a:t>tập</a:t>
            </a:r>
            <a:r>
              <a:rPr lang="vi-VN" b="0" i="0" dirty="0">
                <a:solidFill>
                  <a:srgbClr val="109E36"/>
                </a:solidFill>
                <a:effectLst/>
                <a:latin typeface="open sans" panose="020B0606030504020204" pitchFamily="34" charset="0"/>
              </a:rPr>
              <a:t> </a:t>
            </a:r>
            <a:r>
              <a:rPr lang="vi-VN" b="0" i="0" dirty="0" err="1">
                <a:solidFill>
                  <a:srgbClr val="109E36"/>
                </a:solidFill>
                <a:effectLst/>
                <a:latin typeface="open sans" panose="020B0606030504020204" pitchFamily="34" charset="0"/>
              </a:rPr>
              <a:t>hợp</a:t>
            </a:r>
            <a:r>
              <a:rPr lang="vi-VN" b="0" i="0" dirty="0">
                <a:solidFill>
                  <a:srgbClr val="109E36"/>
                </a:solidFill>
                <a:effectLst/>
                <a:latin typeface="open sans" panose="020B0606030504020204" pitchFamily="34" charset="0"/>
              </a:rPr>
              <a:t> </a:t>
            </a:r>
            <a:r>
              <a:rPr lang="vi-VN" b="0" i="0" dirty="0" err="1">
                <a:solidFill>
                  <a:srgbClr val="109E36"/>
                </a:solidFill>
                <a:effectLst/>
                <a:latin typeface="open sans" panose="020B0606030504020204" pitchFamily="34" charset="0"/>
              </a:rPr>
              <a:t>các</a:t>
            </a:r>
            <a:r>
              <a:rPr lang="vi-VN" b="0" i="0" dirty="0">
                <a:solidFill>
                  <a:srgbClr val="109E36"/>
                </a:solidFill>
                <a:effectLst/>
                <a:latin typeface="open sans" panose="020B0606030504020204" pitchFamily="34" charset="0"/>
              </a:rPr>
              <a:t> giai </a:t>
            </a:r>
            <a:r>
              <a:rPr lang="vi-VN" b="0" i="0" dirty="0" err="1">
                <a:solidFill>
                  <a:srgbClr val="109E36"/>
                </a:solidFill>
                <a:effectLst/>
                <a:latin typeface="open sans" panose="020B0606030504020204" pitchFamily="34" charset="0"/>
              </a:rPr>
              <a:t>đoạn</a:t>
            </a:r>
            <a:r>
              <a:rPr lang="vi-VN" b="0" i="0" dirty="0">
                <a:solidFill>
                  <a:srgbClr val="109E36"/>
                </a:solidFill>
                <a:effectLst/>
                <a:latin typeface="open sans" panose="020B0606030504020204" pitchFamily="34" charset="0"/>
              </a:rPr>
              <a:t>.</a:t>
            </a:r>
            <a:endParaRPr lang="en-US" b="0" i="0" dirty="0">
              <a:solidFill>
                <a:srgbClr val="109E36"/>
              </a:solidFill>
              <a:effectLst/>
              <a:latin typeface="open sans" panose="020B0606030504020204" pitchFamily="3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solidFill>
                <a:srgbClr val="109E36"/>
              </a:solidFill>
              <a:effectLst/>
              <a:latin typeface="open sans" panose="020B0606030504020204" pitchFamily="3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solidFill>
                <a:srgbClr val="109E36"/>
              </a:solidFill>
              <a:effectLst/>
              <a:latin typeface="open sans" panose="020B0606030504020204" pitchFamily="34" charset="0"/>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err="1">
                <a:solidFill>
                  <a:srgbClr val="444444"/>
                </a:solidFill>
                <a:effectLst/>
                <a:latin typeface="inherit"/>
              </a:rPr>
              <a:t>DAGScheduler</a:t>
            </a:r>
            <a:r>
              <a:rPr lang="en-US" b="0" i="0" dirty="0">
                <a:solidFill>
                  <a:srgbClr val="444444"/>
                </a:solidFill>
                <a:effectLst/>
                <a:latin typeface="inherit"/>
              </a:rPr>
              <a:t> also keeps track of failed stages and is in charge of resubmitting them ( to </a:t>
            </a:r>
            <a:r>
              <a:rPr lang="en-US" b="0" i="0" dirty="0" err="1">
                <a:solidFill>
                  <a:srgbClr val="444444"/>
                </a:solidFill>
                <a:effectLst/>
                <a:latin typeface="inherit"/>
              </a:rPr>
              <a:t>taskScheduler</a:t>
            </a:r>
            <a:r>
              <a:rPr lang="en-US" b="0" i="0" dirty="0">
                <a:solidFill>
                  <a:srgbClr val="444444"/>
                </a:solidFill>
                <a:effectLst/>
                <a:latin typeface="inherit"/>
              </a:rPr>
              <a: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747474"/>
                </a:solidFill>
                <a:effectLst/>
                <a:latin typeface="open sans" panose="020B0606030504020204" pitchFamily="34" charset="0"/>
              </a:rPr>
              <a:t>When the user runs an action (like collect), the Graph is submitted to a </a:t>
            </a:r>
            <a:r>
              <a:rPr lang="en-US" b="1" i="0" dirty="0">
                <a:solidFill>
                  <a:srgbClr val="747474"/>
                </a:solidFill>
                <a:effectLst/>
                <a:latin typeface="open sans" panose="020B0606030504020204" pitchFamily="34" charset="0"/>
              </a:rPr>
              <a:t>DAG Scheduler</a:t>
            </a:r>
            <a:r>
              <a:rPr lang="en-US" b="0" i="0" dirty="0">
                <a:solidFill>
                  <a:srgbClr val="747474"/>
                </a:solidFill>
                <a:effectLst/>
                <a:latin typeface="open sans" panose="020B0606030504020204" pitchFamily="34" charset="0"/>
              </a:rPr>
              <a:t>. The DAG scheduler divides operator graph into (map and reduce) stages.</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Tree>
    <p:extLst>
      <p:ext uri="{BB962C8B-B14F-4D97-AF65-F5344CB8AC3E}">
        <p14:creationId xmlns:p14="http://schemas.microsoft.com/office/powerpoint/2010/main" val="10235051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marL="139700" indent="0">
              <a:buNone/>
            </a:pPr>
            <a:r>
              <a:rPr lang="en-US" dirty="0"/>
              <a:t>- Sau </a:t>
            </a:r>
            <a:r>
              <a:rPr lang="en-US" dirty="0" err="1"/>
              <a:t>khi</a:t>
            </a:r>
            <a:r>
              <a:rPr lang="en-US" dirty="0"/>
              <a:t> Spark creates jobs, stages, and tasks based on the RDD’s lineage </a:t>
            </a:r>
            <a:r>
              <a:rPr lang="en-US" dirty="0" err="1"/>
              <a:t>thì</a:t>
            </a:r>
            <a:r>
              <a:rPr lang="en-US" dirty="0"/>
              <a:t> scheduler </a:t>
            </a:r>
            <a:r>
              <a:rPr lang="en-US" dirty="0" err="1"/>
              <a:t>phân</a:t>
            </a:r>
            <a:r>
              <a:rPr lang="en-US" dirty="0"/>
              <a:t> bố </a:t>
            </a:r>
            <a:r>
              <a:rPr lang="en-US" dirty="0" err="1"/>
              <a:t>những</a:t>
            </a:r>
            <a:r>
              <a:rPr lang="en-US" dirty="0"/>
              <a:t> tasks vào executors </a:t>
            </a:r>
            <a:r>
              <a:rPr lang="en-US" dirty="0" err="1"/>
              <a:t>đẻ</a:t>
            </a:r>
            <a:r>
              <a:rPr lang="en-US" dirty="0"/>
              <a:t> </a:t>
            </a:r>
            <a:r>
              <a:rPr lang="en-US" dirty="0" err="1"/>
              <a:t>thực</a:t>
            </a:r>
            <a:r>
              <a:rPr lang="en-US" dirty="0"/>
              <a:t> </a:t>
            </a:r>
            <a:r>
              <a:rPr lang="en-US" dirty="0" err="1"/>
              <a:t>thi</a:t>
            </a:r>
            <a:r>
              <a:rPr lang="en-US" dirty="0"/>
              <a:t>. </a:t>
            </a:r>
          </a:p>
          <a:p>
            <a:pPr marL="139700" indent="0">
              <a:buNone/>
            </a:pPr>
            <a:r>
              <a:rPr lang="en-US" dirty="0"/>
              <a:t>- Mỗi driver </a:t>
            </a:r>
            <a:r>
              <a:rPr lang="en-US" dirty="0" err="1"/>
              <a:t>sd</a:t>
            </a:r>
            <a:r>
              <a:rPr lang="en-US" dirty="0"/>
              <a:t> 1 scheduler </a:t>
            </a:r>
            <a:r>
              <a:rPr lang="en-US" dirty="0" err="1"/>
              <a:t>cho</a:t>
            </a:r>
            <a:r>
              <a:rPr lang="en-US" dirty="0"/>
              <a:t> </a:t>
            </a:r>
            <a:r>
              <a:rPr lang="en-US" dirty="0" err="1"/>
              <a:t>việc</a:t>
            </a:r>
            <a:r>
              <a:rPr lang="en-US" dirty="0"/>
              <a:t> </a:t>
            </a:r>
            <a:r>
              <a:rPr lang="en-US" dirty="0" err="1"/>
              <a:t>phân</a:t>
            </a:r>
            <a:r>
              <a:rPr lang="en-US" dirty="0"/>
              <a:t> bố task. </a:t>
            </a:r>
          </a:p>
          <a:p>
            <a:pPr marL="139700" indent="0">
              <a:buNone/>
            </a:pPr>
            <a:r>
              <a:rPr lang="en-US" dirty="0"/>
              <a:t>- S</a:t>
            </a:r>
            <a:r>
              <a:rPr lang="vi-VN" dirty="0" err="1"/>
              <a:t>park</a:t>
            </a:r>
            <a:r>
              <a:rPr lang="vi-VN" dirty="0"/>
              <a:t> </a:t>
            </a:r>
            <a:r>
              <a:rPr lang="vi-VN" dirty="0" err="1"/>
              <a:t>cấp</a:t>
            </a:r>
            <a:r>
              <a:rPr lang="vi-VN" dirty="0"/>
              <a:t> </a:t>
            </a:r>
            <a:r>
              <a:rPr lang="vi-VN" dirty="0" err="1"/>
              <a:t>tài</a:t>
            </a:r>
            <a:r>
              <a:rPr lang="vi-VN" dirty="0"/>
              <a:t> nguyên CPU theo </a:t>
            </a:r>
            <a:r>
              <a:rPr lang="vi-VN" dirty="0" err="1"/>
              <a:t>một</a:t>
            </a:r>
            <a:r>
              <a:rPr lang="vi-VN" dirty="0"/>
              <a:t> trong hai </a:t>
            </a:r>
            <a:r>
              <a:rPr lang="vi-VN" dirty="0" err="1"/>
              <a:t>cách</a:t>
            </a:r>
            <a:r>
              <a:rPr lang="vi-VN" dirty="0"/>
              <a:t>: </a:t>
            </a:r>
            <a:r>
              <a:rPr lang="vi-VN" dirty="0" err="1"/>
              <a:t>lập</a:t>
            </a:r>
            <a:r>
              <a:rPr lang="vi-VN" dirty="0"/>
              <a:t> </a:t>
            </a:r>
            <a:r>
              <a:rPr lang="vi-VN" dirty="0" err="1"/>
              <a:t>lịch</a:t>
            </a:r>
            <a:r>
              <a:rPr lang="vi-VN" dirty="0"/>
              <a:t> FIFO (</a:t>
            </a:r>
            <a:r>
              <a:rPr lang="vi-VN" dirty="0" err="1"/>
              <a:t>nhập</a:t>
            </a:r>
            <a:r>
              <a:rPr lang="vi-VN" dirty="0"/>
              <a:t> </a:t>
            </a:r>
            <a:r>
              <a:rPr lang="vi-VN" dirty="0" err="1"/>
              <a:t>trước</a:t>
            </a:r>
            <a:r>
              <a:rPr lang="vi-VN" dirty="0"/>
              <a:t> </a:t>
            </a:r>
            <a:r>
              <a:rPr lang="vi-VN" dirty="0" err="1"/>
              <a:t>xuất</a:t>
            </a:r>
            <a:r>
              <a:rPr lang="vi-VN" dirty="0"/>
              <a:t> </a:t>
            </a:r>
            <a:r>
              <a:rPr lang="vi-VN" dirty="0" err="1"/>
              <a:t>trước</a:t>
            </a:r>
            <a:r>
              <a:rPr lang="vi-VN" dirty="0"/>
              <a:t>) </a:t>
            </a:r>
            <a:r>
              <a:rPr lang="vi-VN" dirty="0" err="1"/>
              <a:t>và</a:t>
            </a:r>
            <a:r>
              <a:rPr lang="vi-VN" dirty="0"/>
              <a:t> </a:t>
            </a:r>
            <a:r>
              <a:rPr lang="vi-VN" dirty="0" err="1"/>
              <a:t>lập</a:t>
            </a:r>
            <a:r>
              <a:rPr lang="vi-VN" dirty="0"/>
              <a:t> </a:t>
            </a:r>
            <a:r>
              <a:rPr lang="vi-VN" dirty="0" err="1"/>
              <a:t>lịch</a:t>
            </a:r>
            <a:r>
              <a:rPr lang="vi-VN" dirty="0"/>
              <a:t> công </a:t>
            </a:r>
            <a:r>
              <a:rPr lang="vi-VN" dirty="0" err="1"/>
              <a:t>bằng</a:t>
            </a:r>
            <a:r>
              <a:rPr lang="vi-VN" dirty="0"/>
              <a:t>.</a:t>
            </a:r>
            <a:endParaRPr lang="en-US" dirty="0"/>
          </a:p>
          <a:p>
            <a:pPr marL="139700" indent="0">
              <a:buNone/>
            </a:pPr>
            <a:r>
              <a:rPr lang="en-US" dirty="0"/>
              <a:t>- FIFO: first-come, first-served. The first job that requests resources takes up all the necessary (and available) executor task slots (assume each job consists of only one stage).</a:t>
            </a:r>
          </a:p>
          <a:p>
            <a:pPr marL="139700" indent="0">
              <a:buNone/>
            </a:pPr>
            <a:r>
              <a:rPr lang="en-US" dirty="0"/>
              <a:t>	+ a driver has 2 executors, each having 6 task slots, and 2 Spark jobs to run. The first job has 15 tasks that need to be executed, 12 of which are currently executing. The second job has 6 tasks, but they need to wait because job 1 was first to request the resources.</a:t>
            </a:r>
          </a:p>
          <a:p>
            <a:pPr marL="139700" indent="0">
              <a:buNone/>
            </a:pPr>
            <a:r>
              <a:rPr lang="en-US" dirty="0"/>
              <a:t>- Fair scheduling evenly distributes available resources (executor threads) among competing Spark jobs in a round-robin fashion. It’s a better option for multiuser applications running several jobs simultaneously. Spark’s fair scheduler was inspired by YARN’s fair scheduler.</a:t>
            </a:r>
          </a:p>
          <a:p>
            <a:r>
              <a:rPr lang="en-US" dirty="0"/>
              <a:t>Tasks from job 2 are now executing in parallel with the tasks from job 1</a:t>
            </a:r>
          </a:p>
          <a:p>
            <a:r>
              <a:rPr lang="en-US" dirty="0"/>
              <a:t>Other tasks from job 1 are waiting for free task slots. In this way, a shorter-running job (job 2) can run immediately without having to wait for the longer-running job (job 1) to finish, although job 2 wasn’t the first to request task slots. </a:t>
            </a:r>
          </a:p>
          <a:p>
            <a:endParaRPr lang="en-US" dirty="0"/>
          </a:p>
          <a:p>
            <a:endParaRPr lang="en-US" dirty="0"/>
          </a:p>
        </p:txBody>
      </p:sp>
    </p:spTree>
    <p:extLst>
      <p:ext uri="{BB962C8B-B14F-4D97-AF65-F5344CB8AC3E}">
        <p14:creationId xmlns:p14="http://schemas.microsoft.com/office/powerpoint/2010/main" val="1189233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vi-VN" err="1"/>
              <a:t>Là</a:t>
            </a:r>
            <a:r>
              <a:rPr lang="vi-VN"/>
              <a:t> </a:t>
            </a:r>
            <a:r>
              <a:rPr lang="vi-VN" err="1"/>
              <a:t>một</a:t>
            </a:r>
            <a:r>
              <a:rPr lang="vi-VN"/>
              <a:t> </a:t>
            </a:r>
            <a:r>
              <a:rPr lang="vi-VN" err="1"/>
              <a:t>nền</a:t>
            </a:r>
            <a:r>
              <a:rPr lang="vi-VN"/>
              <a:t> </a:t>
            </a:r>
            <a:r>
              <a:rPr lang="vi-VN" err="1"/>
              <a:t>tảng</a:t>
            </a:r>
            <a:r>
              <a:rPr lang="vi-VN"/>
              <a:t> </a:t>
            </a:r>
            <a:r>
              <a:rPr lang="vi-VN" err="1"/>
              <a:t>tính</a:t>
            </a:r>
            <a:r>
              <a:rPr lang="vi-VN"/>
              <a:t> </a:t>
            </a:r>
            <a:r>
              <a:rPr lang="vi-VN" err="1"/>
              <a:t>toán</a:t>
            </a:r>
            <a:r>
              <a:rPr lang="vi-VN"/>
              <a:t> </a:t>
            </a:r>
            <a:r>
              <a:rPr lang="vi-VN" err="1"/>
              <a:t>cụm</a:t>
            </a:r>
            <a:r>
              <a:rPr lang="vi-VN"/>
              <a:t> </a:t>
            </a:r>
            <a:r>
              <a:rPr lang="vi-VN" err="1"/>
              <a:t>đa</a:t>
            </a:r>
            <a:r>
              <a:rPr lang="vi-VN"/>
              <a:t> </a:t>
            </a:r>
            <a:r>
              <a:rPr lang="vi-VN" err="1"/>
              <a:t>năng</a:t>
            </a:r>
            <a:r>
              <a:rPr lang="vi-VN"/>
              <a:t> </a:t>
            </a:r>
            <a:r>
              <a:rPr lang="vi-VN" err="1"/>
              <a:t>với</a:t>
            </a:r>
            <a:r>
              <a:rPr lang="vi-VN"/>
              <a:t> </a:t>
            </a:r>
            <a:r>
              <a:rPr lang="vi-VN" err="1"/>
              <a:t>tốc</a:t>
            </a:r>
            <a:r>
              <a:rPr lang="vi-VN"/>
              <a:t> </a:t>
            </a:r>
            <a:r>
              <a:rPr lang="vi-VN" err="1"/>
              <a:t>độ</a:t>
            </a:r>
            <a:r>
              <a:rPr lang="vi-VN"/>
              <a:t> </a:t>
            </a:r>
            <a:r>
              <a:rPr lang="vi-VN" err="1"/>
              <a:t>xử</a:t>
            </a:r>
            <a:r>
              <a:rPr lang="vi-VN"/>
              <a:t> </a:t>
            </a:r>
            <a:r>
              <a:rPr lang="vi-VN" err="1"/>
              <a:t>lý</a:t>
            </a:r>
            <a:r>
              <a:rPr lang="vi-VN"/>
              <a:t> </a:t>
            </a:r>
            <a:r>
              <a:rPr lang="vi-VN" err="1"/>
              <a:t>nhanh</a:t>
            </a:r>
            <a:r>
              <a:rPr lang="vi-VN"/>
              <a:t> ở </a:t>
            </a:r>
            <a:r>
              <a:rPr lang="vi-VN" err="1"/>
              <a:t>phạm</a:t>
            </a:r>
            <a:r>
              <a:rPr lang="vi-VN"/>
              <a:t> vi </a:t>
            </a:r>
            <a:r>
              <a:rPr lang="vi-VN" err="1"/>
              <a:t>rộng</a:t>
            </a:r>
            <a:r>
              <a:rPr lang="vi-VN"/>
              <a:t>.</a:t>
            </a:r>
          </a:p>
          <a:p>
            <a:pPr marL="171450" lvl="0" indent="-171450" algn="l" rtl="0">
              <a:spcBef>
                <a:spcPts val="0"/>
              </a:spcBef>
              <a:spcAft>
                <a:spcPts val="0"/>
              </a:spcAft>
              <a:buFontTx/>
              <a:buChar char="-"/>
            </a:pPr>
            <a:r>
              <a:rPr lang="vi-VN" err="1"/>
              <a:t>Được</a:t>
            </a:r>
            <a:r>
              <a:rPr lang="vi-VN"/>
              <a:t> </a:t>
            </a:r>
            <a:r>
              <a:rPr lang="vi-VN" err="1"/>
              <a:t>tích</a:t>
            </a:r>
            <a:r>
              <a:rPr lang="vi-VN"/>
              <a:t> </a:t>
            </a:r>
            <a:r>
              <a:rPr lang="vi-VN" err="1"/>
              <a:t>hợp</a:t>
            </a:r>
            <a:r>
              <a:rPr lang="vi-VN"/>
              <a:t> </a:t>
            </a:r>
            <a:r>
              <a:rPr lang="vi-VN" err="1"/>
              <a:t>với</a:t>
            </a:r>
            <a:r>
              <a:rPr lang="vi-VN"/>
              <a:t> </a:t>
            </a:r>
            <a:r>
              <a:rPr lang="vi-VN" err="1"/>
              <a:t>nhiều</a:t>
            </a:r>
            <a:r>
              <a:rPr lang="vi-VN"/>
              <a:t> </a:t>
            </a:r>
            <a:r>
              <a:rPr lang="vi-VN" err="1"/>
              <a:t>công</a:t>
            </a:r>
            <a:r>
              <a:rPr lang="vi-VN"/>
              <a:t> </a:t>
            </a:r>
            <a:r>
              <a:rPr lang="vi-VN" err="1"/>
              <a:t>cụ</a:t>
            </a:r>
            <a:r>
              <a:rPr lang="vi-VN"/>
              <a:t> </a:t>
            </a:r>
            <a:r>
              <a:rPr lang="vi-VN" err="1"/>
              <a:t>Dữ</a:t>
            </a:r>
            <a:r>
              <a:rPr lang="vi-VN"/>
              <a:t> </a:t>
            </a:r>
            <a:r>
              <a:rPr lang="vi-VN" err="1"/>
              <a:t>liệu</a:t>
            </a:r>
            <a:r>
              <a:rPr lang="vi-VN"/>
              <a:t> </a:t>
            </a:r>
            <a:r>
              <a:rPr lang="vi-VN" err="1"/>
              <a:t>lớn</a:t>
            </a:r>
            <a:r>
              <a:rPr lang="vi-VN"/>
              <a:t>.</a:t>
            </a:r>
          </a:p>
          <a:p>
            <a:pPr marL="171450" lvl="0" indent="-171450" algn="l" rtl="0">
              <a:spcBef>
                <a:spcPts val="0"/>
              </a:spcBef>
              <a:spcAft>
                <a:spcPts val="0"/>
              </a:spcAft>
              <a:buFontTx/>
              <a:buChar char="-"/>
            </a:pPr>
            <a:r>
              <a:rPr lang="vi-VN" err="1"/>
              <a:t>Là</a:t>
            </a:r>
            <a:r>
              <a:rPr lang="vi-VN"/>
              <a:t> </a:t>
            </a:r>
            <a:r>
              <a:rPr lang="vi-VN" err="1"/>
              <a:t>một</a:t>
            </a:r>
            <a:r>
              <a:rPr lang="vi-VN"/>
              <a:t> </a:t>
            </a:r>
            <a:r>
              <a:rPr lang="vi-VN" err="1"/>
              <a:t>phần</a:t>
            </a:r>
            <a:r>
              <a:rPr lang="vi-VN"/>
              <a:t> </a:t>
            </a:r>
            <a:r>
              <a:rPr lang="vi-VN" err="1"/>
              <a:t>mở</a:t>
            </a:r>
            <a:r>
              <a:rPr lang="vi-VN"/>
              <a:t> </a:t>
            </a:r>
            <a:r>
              <a:rPr lang="vi-VN" err="1"/>
              <a:t>rộng</a:t>
            </a:r>
            <a:r>
              <a:rPr lang="vi-VN"/>
              <a:t> Map reduce </a:t>
            </a:r>
            <a:r>
              <a:rPr lang="vi-VN" err="1"/>
              <a:t>của</a:t>
            </a:r>
            <a:r>
              <a:rPr lang="vi-VN"/>
              <a:t> Hadoop.</a:t>
            </a:r>
          </a:p>
          <a:p>
            <a:pPr marL="171450" lvl="0" indent="-171450" algn="l" rtl="0">
              <a:spcBef>
                <a:spcPts val="0"/>
              </a:spcBef>
              <a:spcAft>
                <a:spcPts val="0"/>
              </a:spcAft>
              <a:buFontTx/>
              <a:buChar char="-"/>
            </a:pPr>
            <a:r>
              <a:rPr lang="vi-VN"/>
              <a:t>Spark </a:t>
            </a:r>
            <a:r>
              <a:rPr lang="vi-VN" err="1"/>
              <a:t>độc</a:t>
            </a:r>
            <a:r>
              <a:rPr lang="vi-VN"/>
              <a:t> </a:t>
            </a:r>
            <a:r>
              <a:rPr lang="vi-VN" err="1"/>
              <a:t>lập</a:t>
            </a:r>
            <a:r>
              <a:rPr lang="vi-VN"/>
              <a:t> </a:t>
            </a:r>
            <a:r>
              <a:rPr lang="vi-VN" err="1"/>
              <a:t>với</a:t>
            </a:r>
            <a:r>
              <a:rPr lang="vi-VN"/>
              <a:t> Hadoop.</a:t>
            </a:r>
          </a:p>
          <a:p>
            <a:pPr marL="171450" lvl="0" indent="-171450" algn="l" rtl="0">
              <a:spcBef>
                <a:spcPts val="0"/>
              </a:spcBef>
              <a:spcAft>
                <a:spcPts val="0"/>
              </a:spcAft>
              <a:buFontTx/>
              <a:buChar char="-"/>
            </a:pPr>
            <a:r>
              <a:rPr lang="vi-VN" err="1"/>
              <a:t>Sử</a:t>
            </a:r>
            <a:r>
              <a:rPr lang="vi-VN"/>
              <a:t> </a:t>
            </a:r>
            <a:r>
              <a:rPr lang="vi-VN" err="1"/>
              <a:t>dụng</a:t>
            </a:r>
            <a:r>
              <a:rPr lang="vi-VN"/>
              <a:t> Hadoop </a:t>
            </a:r>
            <a:r>
              <a:rPr lang="vi-VN" err="1"/>
              <a:t>cho</a:t>
            </a:r>
            <a:r>
              <a:rPr lang="vi-VN"/>
              <a:t> </a:t>
            </a:r>
            <a:r>
              <a:rPr lang="vi-VN" err="1"/>
              <a:t>mục</a:t>
            </a:r>
            <a:r>
              <a:rPr lang="vi-VN"/>
              <a:t> </a:t>
            </a:r>
            <a:r>
              <a:rPr lang="vi-VN" err="1"/>
              <a:t>đích</a:t>
            </a:r>
            <a:r>
              <a:rPr lang="vi-VN"/>
              <a:t> </a:t>
            </a:r>
            <a:r>
              <a:rPr lang="vi-VN" err="1"/>
              <a:t>lưu</a:t>
            </a:r>
            <a:r>
              <a:rPr lang="vi-VN"/>
              <a:t> </a:t>
            </a:r>
            <a:r>
              <a:rPr lang="vi-VN" err="1"/>
              <a:t>trữ</a:t>
            </a:r>
            <a:r>
              <a:rPr lang="vi-VN"/>
              <a:t>.</a:t>
            </a:r>
          </a:p>
          <a:p>
            <a:pPr marL="171450" lvl="0" indent="-171450" algn="l" rtl="0">
              <a:spcBef>
                <a:spcPts val="0"/>
              </a:spcBef>
              <a:spcAft>
                <a:spcPts val="0"/>
              </a:spcAft>
              <a:buFontTx/>
              <a:buChar char="-"/>
            </a:pPr>
            <a:r>
              <a:rPr lang="vi-VN" err="1"/>
              <a:t>Có</a:t>
            </a:r>
            <a:r>
              <a:rPr lang="vi-VN"/>
              <a:t> </a:t>
            </a:r>
            <a:r>
              <a:rPr lang="vi-VN" err="1"/>
              <a:t>nhiều</a:t>
            </a:r>
            <a:r>
              <a:rPr lang="vi-VN"/>
              <a:t> </a:t>
            </a:r>
            <a:r>
              <a:rPr lang="vi-VN" err="1"/>
              <a:t>ngôn</a:t>
            </a:r>
            <a:r>
              <a:rPr lang="vi-VN"/>
              <a:t> </a:t>
            </a:r>
            <a:r>
              <a:rPr lang="vi-VN" err="1"/>
              <a:t>ngữ</a:t>
            </a:r>
            <a:r>
              <a:rPr lang="vi-VN"/>
              <a:t> </a:t>
            </a:r>
            <a:r>
              <a:rPr lang="vi-VN" err="1"/>
              <a:t>lập</a:t>
            </a:r>
            <a:r>
              <a:rPr lang="vi-VN"/>
              <a:t> </a:t>
            </a:r>
            <a:r>
              <a:rPr lang="vi-VN" err="1"/>
              <a:t>trình</a:t>
            </a:r>
            <a:r>
              <a:rPr lang="vi-VN"/>
              <a:t>: Python, Java, Scala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en-US" dirty="0"/>
              <a:t>Khi dl </a:t>
            </a:r>
            <a:r>
              <a:rPr lang="en-US" dirty="0" err="1"/>
              <a:t>bị</a:t>
            </a:r>
            <a:r>
              <a:rPr lang="en-US" dirty="0"/>
              <a:t> lỗi: https://stanford.edu/~rezab/classes/cme323/S16/notes/Lecture13/cme323_lec13.pdf</a:t>
            </a:r>
          </a:p>
          <a:p>
            <a:endParaRPr lang="en-US" dirty="0"/>
          </a:p>
        </p:txBody>
      </p:sp>
    </p:spTree>
    <p:extLst>
      <p:ext uri="{BB962C8B-B14F-4D97-AF65-F5344CB8AC3E}">
        <p14:creationId xmlns:p14="http://schemas.microsoft.com/office/powerpoint/2010/main" val="5683974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c3fb360a6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c3fb360a6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902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c3fb360a6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c3fb360a6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0377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849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0613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3170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850a528a7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850a528a7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9532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850a528a7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850a528a7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8682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850a528a7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850a528a7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91317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850a528a7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850a528a7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452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fontAlgn="base">
              <a:buFont typeface="+mj-lt"/>
              <a:buAutoNum type="arabicPeriod"/>
            </a:pPr>
            <a:r>
              <a:rPr lang="vi-VN" b="0" i="0">
                <a:solidFill>
                  <a:srgbClr val="444444"/>
                </a:solidFill>
                <a:effectLst/>
                <a:latin typeface="Georgia" panose="02040502050405020303" pitchFamily="18" charset="0"/>
              </a:rPr>
              <a:t>Để thực hiện xử lý hàng loạt, chúng tôi đã sử dụng </a:t>
            </a:r>
            <a:r>
              <a:rPr lang="vi-VN" b="1" i="0" u="sng">
                <a:solidFill>
                  <a:srgbClr val="C86B01"/>
                </a:solidFill>
                <a:effectLst/>
                <a:latin typeface="Georgia" panose="02040502050405020303" pitchFamily="18" charset="0"/>
                <a:hlinkClick r:id="rId3"/>
              </a:rPr>
              <a:t>Hadoop MapReduce</a:t>
            </a:r>
            <a:r>
              <a:rPr lang="vi-VN" b="0" i="0">
                <a:solidFill>
                  <a:srgbClr val="444444"/>
                </a:solidFill>
                <a:effectLst/>
                <a:latin typeface="Georgia" panose="02040502050405020303" pitchFamily="18" charset="0"/>
              </a:rPr>
              <a:t> .</a:t>
            </a:r>
            <a:endParaRPr lang="vi-VN" b="0" i="0">
              <a:solidFill>
                <a:srgbClr val="444444"/>
              </a:solidFill>
              <a:effectLst/>
              <a:latin typeface="inherit"/>
            </a:endParaRPr>
          </a:p>
          <a:p>
            <a:pPr algn="l" fontAlgn="base">
              <a:buFont typeface="+mj-lt"/>
              <a:buAutoNum type="arabicPeriod"/>
            </a:pPr>
            <a:r>
              <a:rPr lang="vi-VN" b="0" i="0">
                <a:solidFill>
                  <a:srgbClr val="444444"/>
                </a:solidFill>
                <a:effectLst/>
                <a:latin typeface="Georgia" panose="02040502050405020303" pitchFamily="18" charset="0"/>
              </a:rPr>
              <a:t>Ngoài ra, để thực hiện xử lý luồng, chúng tôi đã sử dụng Apache Storm / S4.</a:t>
            </a:r>
            <a:endParaRPr lang="vi-VN" b="0" i="0">
              <a:solidFill>
                <a:srgbClr val="444444"/>
              </a:solidFill>
              <a:effectLst/>
              <a:latin typeface="inherit"/>
            </a:endParaRPr>
          </a:p>
          <a:p>
            <a:pPr algn="l" fontAlgn="base">
              <a:buFont typeface="+mj-lt"/>
              <a:buAutoNum type="arabicPeriod"/>
            </a:pPr>
            <a:r>
              <a:rPr lang="vi-VN" b="0" i="0">
                <a:solidFill>
                  <a:srgbClr val="444444"/>
                </a:solidFill>
                <a:effectLst/>
                <a:latin typeface="Georgia" panose="02040502050405020303" pitchFamily="18" charset="0"/>
              </a:rPr>
              <a:t>Hơn nữa, để xử lý tương tác, chúng tôi đang sử dụng Apache Impala / Apache Tez.</a:t>
            </a:r>
            <a:endParaRPr lang="vi-VN" b="0" i="0">
              <a:solidFill>
                <a:srgbClr val="444444"/>
              </a:solidFill>
              <a:effectLst/>
              <a:latin typeface="inherit"/>
            </a:endParaRPr>
          </a:p>
          <a:p>
            <a:pPr algn="l" fontAlgn="base">
              <a:buFont typeface="+mj-lt"/>
              <a:buAutoNum type="arabicPeriod"/>
            </a:pPr>
            <a:r>
              <a:rPr lang="vi-VN" b="0" i="0">
                <a:solidFill>
                  <a:srgbClr val="444444"/>
                </a:solidFill>
                <a:effectLst/>
                <a:latin typeface="Georgia" panose="02040502050405020303" pitchFamily="18" charset="0"/>
              </a:rPr>
              <a:t>Để thực hiện xử lý đồ thị, chúng tôi đã sử dụng Neo4j / Apache Giraph.</a:t>
            </a:r>
            <a:endParaRPr lang="vi-VN" b="0" i="0">
              <a:solidFill>
                <a:srgbClr val="444444"/>
              </a:solidFill>
              <a:effectLst/>
              <a:latin typeface="inherit"/>
            </a:endParaRPr>
          </a:p>
          <a:p>
            <a:pPr marL="0" lvl="0" indent="0" algn="l" rtl="0">
              <a:spcBef>
                <a:spcPts val="0"/>
              </a:spcBef>
              <a:spcAft>
                <a:spcPts val="0"/>
              </a:spcAft>
              <a:buNone/>
            </a:pPr>
            <a:r>
              <a:rPr lang="en-US"/>
              <a:t>=&gt;</a:t>
            </a:r>
            <a:r>
              <a:rPr lang="en-US" b="0" i="0" err="1">
                <a:solidFill>
                  <a:srgbClr val="444444"/>
                </a:solidFill>
                <a:effectLst/>
                <a:latin typeface="Georgia" panose="02040502050405020303" pitchFamily="18" charset="0"/>
              </a:rPr>
              <a:t>không</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có</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công</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cụ</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mạnh</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mẽ</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nào</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trong</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ngành</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có</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thể</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xử</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lý</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dữ</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liệu</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cả</a:t>
            </a:r>
            <a:r>
              <a:rPr lang="en-US" b="0" i="0">
                <a:solidFill>
                  <a:srgbClr val="444444"/>
                </a:solidFill>
                <a:effectLst/>
                <a:latin typeface="Georgia" panose="02040502050405020303" pitchFamily="18" charset="0"/>
              </a:rPr>
              <a:t> ở </a:t>
            </a:r>
            <a:r>
              <a:rPr lang="en-US" b="0" i="0" err="1">
                <a:solidFill>
                  <a:srgbClr val="444444"/>
                </a:solidFill>
                <a:effectLst/>
                <a:latin typeface="Georgia" panose="02040502050405020303" pitchFamily="18" charset="0"/>
              </a:rPr>
              <a:t>chế</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độ</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thời</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gian</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thực</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và</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chế</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độ</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hàng</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loạt</a:t>
            </a:r>
            <a:endParaRPr lang="en-US" b="0" i="0">
              <a:solidFill>
                <a:srgbClr val="444444"/>
              </a:solidFill>
              <a:effectLst/>
              <a:latin typeface="Georgia" panose="02040502050405020303" pitchFamily="18" charset="0"/>
            </a:endParaRPr>
          </a:p>
          <a:p>
            <a:pPr marL="0" lvl="0" indent="0" algn="l" rtl="0">
              <a:spcBef>
                <a:spcPts val="0"/>
              </a:spcBef>
              <a:spcAft>
                <a:spcPts val="0"/>
              </a:spcAft>
              <a:buNone/>
            </a:pPr>
            <a:r>
              <a:rPr lang="en-US" b="0" i="0">
                <a:solidFill>
                  <a:srgbClr val="444444"/>
                </a:solidFill>
                <a:effectLst/>
                <a:latin typeface="Georgia" panose="02040502050405020303" pitchFamily="18" charset="0"/>
              </a:rPr>
              <a:t>Khi Apache Spark ra </a:t>
            </a:r>
            <a:r>
              <a:rPr lang="en-US" b="0" i="0" err="1">
                <a:solidFill>
                  <a:srgbClr val="444444"/>
                </a:solidFill>
                <a:effectLst/>
                <a:latin typeface="Georgia" panose="02040502050405020303" pitchFamily="18" charset="0"/>
              </a:rPr>
              <a:t>đời</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đã</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giả</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quyết</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được</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các</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vấn</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đề</a:t>
            </a:r>
            <a:r>
              <a:rPr lang="en-US" b="0" i="0">
                <a:solidFill>
                  <a:srgbClr val="444444"/>
                </a:solidFill>
                <a:effectLst/>
                <a:latin typeface="Georgia" panose="02040502050405020303" pitchFamily="18" charset="0"/>
              </a:rPr>
              <a:t> </a:t>
            </a:r>
            <a:r>
              <a:rPr lang="en-US" b="0" i="0" err="1">
                <a:solidFill>
                  <a:srgbClr val="444444"/>
                </a:solidFill>
                <a:effectLst/>
                <a:latin typeface="Georgia" panose="02040502050405020303" pitchFamily="18" charset="0"/>
              </a:rPr>
              <a:t>trên</a:t>
            </a:r>
            <a:r>
              <a:rPr lang="en-US" b="0" i="0">
                <a:solidFill>
                  <a:srgbClr val="444444"/>
                </a:solidFill>
                <a:effectLst/>
                <a:latin typeface="Georgia" panose="02040502050405020303" pitchFamily="18" charset="0"/>
              </a:rPr>
              <a:t>.</a:t>
            </a:r>
          </a:p>
          <a:p>
            <a:pPr marL="0" lvl="0" indent="0" algn="l" rtl="0">
              <a:spcBef>
                <a:spcPts val="0"/>
              </a:spcBef>
              <a:spcAft>
                <a:spcPts val="0"/>
              </a:spcAft>
              <a:buNone/>
            </a:pPr>
            <a:r>
              <a:rPr lang="vi-VN" b="0" i="0">
                <a:solidFill>
                  <a:srgbClr val="444444"/>
                </a:solidFill>
                <a:effectLst/>
                <a:latin typeface="Georgia" panose="02040502050405020303" pitchFamily="18" charset="0"/>
              </a:rPr>
              <a:t>Do đó, lập trình Apache Spark đi vào, nó là một công cụ mã nguồn mở mạnh mẽ. </a:t>
            </a:r>
            <a:endParaRPr lang="en-US" b="0" i="0">
              <a:solidFill>
                <a:srgbClr val="444444"/>
              </a:solidFill>
              <a:effectLst/>
              <a:latin typeface="Georgia" panose="02040502050405020303" pitchFamily="18" charset="0"/>
            </a:endParaRPr>
          </a:p>
          <a:p>
            <a:pPr marL="0" lvl="0" indent="0" algn="l" rtl="0">
              <a:spcBef>
                <a:spcPts val="0"/>
              </a:spcBef>
              <a:spcAft>
                <a:spcPts val="0"/>
              </a:spcAft>
              <a:buNone/>
            </a:pPr>
            <a:r>
              <a:rPr lang="vi-VN" b="0" i="0">
                <a:solidFill>
                  <a:srgbClr val="444444"/>
                </a:solidFill>
                <a:effectLst/>
                <a:latin typeface="Georgia" panose="02040502050405020303" pitchFamily="18" charset="0"/>
              </a:rPr>
              <a:t>Kể từ đó, nó cung cấp xử lý luồng thời gian thực, xử lý tương tác, xử lý đồ thị, xử lý trong bộ nhớ cũng như xử lý hàng loạt. Ngay cả với tốc độ rất nhanh, dễ sử dụng và giao diện chuẩn. </a:t>
            </a:r>
            <a:endParaRPr/>
          </a:p>
        </p:txBody>
      </p:sp>
    </p:spTree>
    <p:extLst>
      <p:ext uri="{BB962C8B-B14F-4D97-AF65-F5344CB8AC3E}">
        <p14:creationId xmlns:p14="http://schemas.microsoft.com/office/powerpoint/2010/main" val="816036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850a528a7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850a528a7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4799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850a528a7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850a528a7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Bước 1 : ng dùng submit application lên master</a:t>
            </a:r>
          </a:p>
          <a:p>
            <a:pPr marL="0" lvl="0" indent="0" algn="l" rtl="0">
              <a:spcBef>
                <a:spcPts val="0"/>
              </a:spcBef>
              <a:spcAft>
                <a:spcPts val="0"/>
              </a:spcAft>
              <a:buNone/>
            </a:pPr>
            <a:r>
              <a:rPr lang="en-US"/>
              <a:t>Bước 2 : master sẽ hướng dẫn 1 worker khởi động trình điều khiển Driver.</a:t>
            </a:r>
          </a:p>
          <a:p>
            <a:pPr marL="0" lvl="0" indent="0" algn="l" rtl="0">
              <a:spcBef>
                <a:spcPts val="0"/>
              </a:spcBef>
              <a:spcAft>
                <a:spcPts val="0"/>
              </a:spcAft>
              <a:buNone/>
            </a:pPr>
            <a:r>
              <a:rPr lang="en-US"/>
              <a:t>Bước 3 : Worker sẽ tạo ra một Driver JVM </a:t>
            </a:r>
          </a:p>
          <a:p>
            <a:pPr marL="0" lvl="0" indent="0" algn="l" rtl="0">
              <a:spcBef>
                <a:spcPts val="0"/>
              </a:spcBef>
              <a:spcAft>
                <a:spcPts val="0"/>
              </a:spcAft>
              <a:buNone/>
            </a:pPr>
            <a:r>
              <a:rPr lang="en-US"/>
              <a:t>Bước 4 : Master sẽ hướng dẫn cả 2 worker khở chạy thực thi cho application </a:t>
            </a:r>
          </a:p>
          <a:p>
            <a:pPr marL="0" lvl="0" indent="0" algn="l" rtl="0">
              <a:spcBef>
                <a:spcPts val="0"/>
              </a:spcBef>
              <a:spcAft>
                <a:spcPts val="0"/>
              </a:spcAft>
              <a:buNone/>
            </a:pPr>
            <a:r>
              <a:rPr lang="en-US"/>
              <a:t>Bước 5 : worker sẽ sinh ra các executor JVM</a:t>
            </a:r>
          </a:p>
          <a:p>
            <a:pPr marL="0" lvl="0" indent="0" algn="l" rtl="0">
              <a:spcBef>
                <a:spcPts val="0"/>
              </a:spcBef>
              <a:spcAft>
                <a:spcPts val="0"/>
              </a:spcAft>
              <a:buNone/>
            </a:pPr>
            <a:r>
              <a:rPr lang="en-US"/>
              <a:t>Bước 6 : driver và executor giao tiếp độc lập với các quy trình quản lý cụm.</a:t>
            </a:r>
            <a:endParaRPr/>
          </a:p>
        </p:txBody>
      </p:sp>
    </p:spTree>
    <p:extLst>
      <p:ext uri="{BB962C8B-B14F-4D97-AF65-F5344CB8AC3E}">
        <p14:creationId xmlns:p14="http://schemas.microsoft.com/office/powerpoint/2010/main" val="29369679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850a528a7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850a528a7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Bước 1 : ng dùng submit application lên master</a:t>
            </a:r>
          </a:p>
          <a:p>
            <a:pPr marL="0" lvl="0" indent="0" algn="l" rtl="0">
              <a:spcBef>
                <a:spcPts val="0"/>
              </a:spcBef>
              <a:spcAft>
                <a:spcPts val="0"/>
              </a:spcAft>
              <a:buNone/>
            </a:pPr>
            <a:r>
              <a:rPr lang="en-US"/>
              <a:t>Bước 2 : master sẽ hướng dẫn 1 worker khởi động trình điều khiển Driver.</a:t>
            </a:r>
          </a:p>
          <a:p>
            <a:pPr marL="0" lvl="0" indent="0" algn="l" rtl="0">
              <a:spcBef>
                <a:spcPts val="0"/>
              </a:spcBef>
              <a:spcAft>
                <a:spcPts val="0"/>
              </a:spcAft>
              <a:buNone/>
            </a:pPr>
            <a:r>
              <a:rPr lang="en-US"/>
              <a:t>Bước 3 : Worker sẽ tạo ra một Driver JVM </a:t>
            </a:r>
          </a:p>
          <a:p>
            <a:pPr marL="0" lvl="0" indent="0" algn="l" rtl="0">
              <a:spcBef>
                <a:spcPts val="0"/>
              </a:spcBef>
              <a:spcAft>
                <a:spcPts val="0"/>
              </a:spcAft>
              <a:buNone/>
            </a:pPr>
            <a:r>
              <a:rPr lang="en-US"/>
              <a:t>Bước 4 : Master sẽ hướng dẫn cả 2 worker khở chạy thực thi cho application </a:t>
            </a:r>
          </a:p>
          <a:p>
            <a:pPr marL="0" lvl="0" indent="0" algn="l" rtl="0">
              <a:spcBef>
                <a:spcPts val="0"/>
              </a:spcBef>
              <a:spcAft>
                <a:spcPts val="0"/>
              </a:spcAft>
              <a:buNone/>
            </a:pPr>
            <a:r>
              <a:rPr lang="en-US"/>
              <a:t>Bước 5 : worker sẽ sinh ra các executor JVM</a:t>
            </a:r>
          </a:p>
          <a:p>
            <a:pPr marL="0" lvl="0" indent="0" algn="l" rtl="0">
              <a:spcBef>
                <a:spcPts val="0"/>
              </a:spcBef>
              <a:spcAft>
                <a:spcPts val="0"/>
              </a:spcAft>
              <a:buNone/>
            </a:pPr>
            <a:r>
              <a:rPr lang="en-US"/>
              <a:t>Bước 6 : driver và executor giao tiếp độc lập với các quy trình quản lý cụm.</a:t>
            </a:r>
            <a:endParaRPr/>
          </a:p>
        </p:txBody>
      </p:sp>
    </p:spTree>
    <p:extLst>
      <p:ext uri="{BB962C8B-B14F-4D97-AF65-F5344CB8AC3E}">
        <p14:creationId xmlns:p14="http://schemas.microsoft.com/office/powerpoint/2010/main" val="25430450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2849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850a528a7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850a528a7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Bước 1 : ng dùng submit application lên master</a:t>
            </a:r>
          </a:p>
          <a:p>
            <a:pPr marL="0" lvl="0" indent="0" algn="l" rtl="0">
              <a:spcBef>
                <a:spcPts val="0"/>
              </a:spcBef>
              <a:spcAft>
                <a:spcPts val="0"/>
              </a:spcAft>
              <a:buNone/>
            </a:pPr>
            <a:r>
              <a:rPr lang="en-US"/>
              <a:t>Bước 2 : master sẽ hướng dẫn 1 worker khởi động trình điều khiển Driver.</a:t>
            </a:r>
          </a:p>
          <a:p>
            <a:pPr marL="0" lvl="0" indent="0" algn="l" rtl="0">
              <a:spcBef>
                <a:spcPts val="0"/>
              </a:spcBef>
              <a:spcAft>
                <a:spcPts val="0"/>
              </a:spcAft>
              <a:buNone/>
            </a:pPr>
            <a:r>
              <a:rPr lang="en-US"/>
              <a:t>Bước 3 : Worker sẽ tạo ra một Driver JVM </a:t>
            </a:r>
          </a:p>
          <a:p>
            <a:pPr marL="0" lvl="0" indent="0" algn="l" rtl="0">
              <a:spcBef>
                <a:spcPts val="0"/>
              </a:spcBef>
              <a:spcAft>
                <a:spcPts val="0"/>
              </a:spcAft>
              <a:buNone/>
            </a:pPr>
            <a:r>
              <a:rPr lang="en-US"/>
              <a:t>Bước 4 : Master sẽ hướng dẫn cả 2 worker khở chạy thực thi cho application </a:t>
            </a:r>
          </a:p>
          <a:p>
            <a:pPr marL="0" lvl="0" indent="0" algn="l" rtl="0">
              <a:spcBef>
                <a:spcPts val="0"/>
              </a:spcBef>
              <a:spcAft>
                <a:spcPts val="0"/>
              </a:spcAft>
              <a:buNone/>
            </a:pPr>
            <a:r>
              <a:rPr lang="en-US"/>
              <a:t>Bước 5 : worker sẽ sinh ra các executor JVM</a:t>
            </a:r>
          </a:p>
          <a:p>
            <a:pPr marL="0" lvl="0" indent="0" algn="l" rtl="0">
              <a:spcBef>
                <a:spcPts val="0"/>
              </a:spcBef>
              <a:spcAft>
                <a:spcPts val="0"/>
              </a:spcAft>
              <a:buNone/>
            </a:pPr>
            <a:r>
              <a:rPr lang="en-US"/>
              <a:t>Bước 6 : driver và executor giao tiếp độc lập với các quy trình quản lý cụm.</a:t>
            </a:r>
            <a:endParaRPr/>
          </a:p>
        </p:txBody>
      </p:sp>
    </p:spTree>
    <p:extLst>
      <p:ext uri="{BB962C8B-B14F-4D97-AF65-F5344CB8AC3E}">
        <p14:creationId xmlns:p14="http://schemas.microsoft.com/office/powerpoint/2010/main" val="19937589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FFFFFF"/>
                </a:solidFill>
                <a:effectLst/>
                <a:latin typeface="Segoe UI Historic" panose="020B0502040204020203" pitchFamily="34" charset="0"/>
              </a:rPr>
              <a:t>*********Hệ sinh thái Hadoop </a:t>
            </a:r>
            <a:endParaRPr lang="en-US" b="0" i="0">
              <a:solidFill>
                <a:srgbClr val="FFFFFF"/>
              </a:solidFill>
              <a:effectLst/>
              <a:latin typeface="Segoe UI Historic" panose="020B0502040204020203" pitchFamily="34" charset="0"/>
            </a:endParaRPr>
          </a:p>
          <a:p>
            <a:pPr marL="0" lvl="0" indent="0" algn="l" rtl="0">
              <a:spcBef>
                <a:spcPts val="0"/>
              </a:spcBef>
              <a:spcAft>
                <a:spcPts val="0"/>
              </a:spcAft>
              <a:buNone/>
            </a:pPr>
            <a:r>
              <a:rPr lang="vi-VN" b="0" i="0">
                <a:solidFill>
                  <a:srgbClr val="FFFFFF"/>
                </a:solidFill>
                <a:effectLst/>
                <a:latin typeface="Segoe UI Historic" panose="020B0502040204020203" pitchFamily="34" charset="0"/>
              </a:rPr>
              <a:t>Biểu đồ này hiện thị hệ sinh thái spark kết hợp với nhau như thế nào. </a:t>
            </a:r>
            <a:endParaRPr lang="en-US" b="0" i="0">
              <a:solidFill>
                <a:srgbClr val="FFFFFF"/>
              </a:solidFill>
              <a:effectLst/>
              <a:latin typeface="Segoe UI Historic" panose="020B0502040204020203" pitchFamily="34" charset="0"/>
            </a:endParaRPr>
          </a:p>
          <a:p>
            <a:pPr marL="0" lvl="0" indent="0" algn="l" rtl="0">
              <a:spcBef>
                <a:spcPts val="0"/>
              </a:spcBef>
              <a:spcAft>
                <a:spcPts val="0"/>
              </a:spcAft>
              <a:buNone/>
            </a:pPr>
            <a:r>
              <a:rPr lang="vi-VN" b="0" i="0">
                <a:solidFill>
                  <a:srgbClr val="FFFFFF"/>
                </a:solidFill>
                <a:effectLst/>
                <a:latin typeface="Segoe UI Historic" panose="020B0502040204020203" pitchFamily="34" charset="0"/>
              </a:rPr>
              <a:t>Được chia thành 2 lớp: </a:t>
            </a:r>
            <a:endParaRPr lang="en-US" b="0" i="0">
              <a:solidFill>
                <a:srgbClr val="FFFFFF"/>
              </a:solidFill>
              <a:effectLst/>
              <a:latin typeface="Segoe UI Historic" panose="020B0502040204020203" pitchFamily="34" charset="0"/>
            </a:endParaRPr>
          </a:p>
          <a:p>
            <a:pPr marL="0" lvl="0" indent="0" algn="l" rtl="0">
              <a:spcBef>
                <a:spcPts val="0"/>
              </a:spcBef>
              <a:spcAft>
                <a:spcPts val="0"/>
              </a:spcAft>
              <a:buNone/>
            </a:pPr>
            <a:r>
              <a:rPr lang="vi-VN" b="0" i="0">
                <a:solidFill>
                  <a:srgbClr val="FFFFFF"/>
                </a:solidFill>
                <a:effectLst/>
                <a:latin typeface="Segoe UI Historic" panose="020B0502040204020203" pitchFamily="34" charset="0"/>
              </a:rPr>
              <a:t>+ Lớp dưới cùng là Spark Core =&gt; đây là lớp giao diện lập trình, cung cấp 4 ngôn ngữ chính </a:t>
            </a:r>
            <a:endParaRPr lang="en-US" b="0" i="0">
              <a:solidFill>
                <a:srgbClr val="FFFFFF"/>
              </a:solidFill>
              <a:effectLst/>
              <a:latin typeface="Segoe UI Historic" panose="020B0502040204020203" pitchFamily="34" charset="0"/>
            </a:endParaRPr>
          </a:p>
          <a:p>
            <a:pPr marL="0" lvl="0" indent="0" algn="l" rtl="0">
              <a:spcBef>
                <a:spcPts val="0"/>
              </a:spcBef>
              <a:spcAft>
                <a:spcPts val="0"/>
              </a:spcAft>
              <a:buNone/>
            </a:pPr>
            <a:r>
              <a:rPr lang="vi-VN" b="0" i="0">
                <a:solidFill>
                  <a:srgbClr val="FFFFFF"/>
                </a:solidFill>
                <a:effectLst/>
                <a:latin typeface="Segoe UI Historic" panose="020B0502040204020203" pitchFamily="34" charset="0"/>
              </a:rPr>
              <a:t>+ Lớp trên là tập hớp các thư viện, API Bản thân Spark có hai phần </a:t>
            </a:r>
            <a:endParaRPr lang="en-US" b="0" i="0">
              <a:solidFill>
                <a:srgbClr val="FFFFFF"/>
              </a:solidFill>
              <a:effectLst/>
              <a:latin typeface="Segoe UI Historic" panose="020B0502040204020203" pitchFamily="34" charset="0"/>
            </a:endParaRPr>
          </a:p>
          <a:p>
            <a:pPr marL="0" lvl="0" indent="0" algn="l" rtl="0">
              <a:spcBef>
                <a:spcPts val="0"/>
              </a:spcBef>
              <a:spcAft>
                <a:spcPts val="0"/>
              </a:spcAft>
              <a:buNone/>
            </a:pPr>
            <a:r>
              <a:rPr lang="vi-VN" b="0" i="0">
                <a:solidFill>
                  <a:srgbClr val="FFFFFF"/>
                </a:solidFill>
                <a:effectLst/>
                <a:latin typeface="Segoe UI Historic" panose="020B0502040204020203" pitchFamily="34" charset="0"/>
              </a:rPr>
              <a:t>+ Một công cụ máy tính phân tán </a:t>
            </a:r>
            <a:endParaRPr lang="en-US" b="0" i="0">
              <a:solidFill>
                <a:srgbClr val="FFFFFF"/>
              </a:solidFill>
              <a:effectLst/>
              <a:latin typeface="Segoe UI Historic" panose="020B0502040204020203" pitchFamily="34" charset="0"/>
            </a:endParaRPr>
          </a:p>
          <a:p>
            <a:pPr marL="0" lvl="0" indent="0" algn="l" rtl="0">
              <a:spcBef>
                <a:spcPts val="0"/>
              </a:spcBef>
              <a:spcAft>
                <a:spcPts val="0"/>
              </a:spcAft>
              <a:buNone/>
            </a:pPr>
            <a:r>
              <a:rPr lang="vi-VN" b="0" i="0">
                <a:solidFill>
                  <a:srgbClr val="FFFFFF"/>
                </a:solidFill>
                <a:effectLst/>
                <a:latin typeface="Segoe UI Historic" panose="020B0502040204020203" pitchFamily="34" charset="0"/>
              </a:rPr>
              <a:t>+ Một tập hợp các API core </a:t>
            </a:r>
            <a:endParaRPr lang="en-US" b="0" i="0">
              <a:solidFill>
                <a:srgbClr val="FFFFFF"/>
              </a:solidFill>
              <a:effectLst/>
              <a:latin typeface="Segoe UI Historic" panose="020B0502040204020203" pitchFamily="34" charset="0"/>
            </a:endParaRPr>
          </a:p>
          <a:p>
            <a:pPr marL="0" lvl="0" indent="0" algn="l" rtl="0">
              <a:spcBef>
                <a:spcPts val="0"/>
              </a:spcBef>
              <a:spcAft>
                <a:spcPts val="0"/>
              </a:spcAft>
              <a:buNone/>
            </a:pPr>
            <a:r>
              <a:rPr lang="vi-VN" b="0" i="0">
                <a:solidFill>
                  <a:srgbClr val="FFFFFF"/>
                </a:solidFill>
                <a:effectLst/>
                <a:latin typeface="Segoe UI Historic" panose="020B0502040204020203" pitchFamily="34" charset="0"/>
              </a:rPr>
              <a:t>Và toàn bộ 2 phần trong spark core chạy trên một cụm máy tính để cung cấp cho bạn khả năng xử lý dữ liệu phân tán. </a:t>
            </a:r>
            <a:endParaRPr lang="en-US" b="0" i="0">
              <a:solidFill>
                <a:srgbClr val="FFFFFF"/>
              </a:solidFill>
              <a:effectLst/>
              <a:latin typeface="Segoe UI Historic" panose="020B0502040204020203" pitchFamily="34" charset="0"/>
            </a:endParaRPr>
          </a:p>
          <a:p>
            <a:pPr marL="0" lvl="0" indent="0" algn="l" rtl="0">
              <a:spcBef>
                <a:spcPts val="0"/>
              </a:spcBef>
              <a:spcAft>
                <a:spcPts val="0"/>
              </a:spcAft>
              <a:buNone/>
            </a:pPr>
            <a:r>
              <a:rPr lang="vi-VN" b="0" i="0">
                <a:solidFill>
                  <a:srgbClr val="FFFFFF"/>
                </a:solidFill>
                <a:effectLst/>
                <a:latin typeface="Segoe UI Historic" panose="020B0502040204020203" pitchFamily="34" charset="0"/>
              </a:rPr>
              <a:t>chỉ cung cấp cho bạn một khung xử lý dữ liệu. bạn sẽ cần một trình quản lý cụm. </a:t>
            </a:r>
            <a:endParaRPr lang="en-US" b="0" i="0">
              <a:solidFill>
                <a:srgbClr val="FFFFFF"/>
              </a:solidFill>
              <a:effectLst/>
              <a:latin typeface="Segoe UI Historic" panose="020B0502040204020203" pitchFamily="34" charset="0"/>
            </a:endParaRPr>
          </a:p>
          <a:p>
            <a:pPr marL="0" lvl="0" indent="0" algn="l" rtl="0">
              <a:spcBef>
                <a:spcPts val="0"/>
              </a:spcBef>
              <a:spcAft>
                <a:spcPts val="0"/>
              </a:spcAft>
              <a:buNone/>
            </a:pPr>
            <a:r>
              <a:rPr lang="vi-VN" b="0" i="0">
                <a:solidFill>
                  <a:srgbClr val="FFFFFF"/>
                </a:solidFill>
                <a:effectLst/>
                <a:latin typeface="Segoe UI Historic" panose="020B0502040204020203" pitchFamily="34" charset="0"/>
              </a:rPr>
              <a:t>Tuy nhiên spark không có quản lý cụm =&gt; cần trính quản lý cụm Spark ban đầu dựa trên Hadoop MR và nó đã được chấp nhận trong nền tảng Hadoop. trình quản lý tài nguyên Hadoop YARN là trình quản lý cụm được sử dụng phổ biến nhất cho Spark. Các tuy chọn khác như Mesos Kubernetes, Standalone Cluster Manager </a:t>
            </a:r>
            <a:endParaRPr lang="en-US" b="0" i="0">
              <a:solidFill>
                <a:srgbClr val="FFFFFF"/>
              </a:solidFill>
              <a:effectLst/>
              <a:latin typeface="Segoe UI Historic" panose="020B0502040204020203" pitchFamily="34" charset="0"/>
            </a:endParaRPr>
          </a:p>
          <a:p>
            <a:pPr marL="0" lvl="0" indent="0" algn="l" rtl="0">
              <a:spcBef>
                <a:spcPts val="0"/>
              </a:spcBef>
              <a:spcAft>
                <a:spcPts val="0"/>
              </a:spcAft>
              <a:buNone/>
            </a:pPr>
            <a:r>
              <a:rPr lang="vi-VN" b="0" i="0">
                <a:solidFill>
                  <a:srgbClr val="FFFFFF"/>
                </a:solidFill>
                <a:effectLst/>
                <a:latin typeface="Segoe UI Historic" panose="020B0502040204020203" pitchFamily="34" charset="0"/>
              </a:rPr>
              <a:t>Spark cũng không đi kèm với hệ thống lưu trữ tích hợp. Và nó cho phép bạn xử lý dữ liệu được lưu trữ trong nhiều hệ thống lưu trữ. Một số hệ thống lưu trữ phổ biến nhất là HDFS, Amazon S3, Azure Blob, Google Cloud Storagevà hệ thống tệp Cassandra.</a:t>
            </a:r>
            <a:endParaRPr/>
          </a:p>
        </p:txBody>
      </p:sp>
    </p:spTree>
    <p:extLst>
      <p:ext uri="{BB962C8B-B14F-4D97-AF65-F5344CB8AC3E}">
        <p14:creationId xmlns:p14="http://schemas.microsoft.com/office/powerpoint/2010/main" val="19930437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c3fb360a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c3fb360a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c3fb360a6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c3fb360a6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60013e4f33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60013e4f33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2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2647900" y="1659550"/>
            <a:ext cx="38481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3" name="Google Shape;23;p3"/>
          <p:cNvSpPr txBox="1">
            <a:spLocks noGrp="1"/>
          </p:cNvSpPr>
          <p:nvPr>
            <p:ph type="subTitle" idx="1"/>
          </p:nvPr>
        </p:nvSpPr>
        <p:spPr>
          <a:xfrm>
            <a:off x="2647975" y="2763850"/>
            <a:ext cx="38481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3CCFF"/>
              </a:buClr>
              <a:buSzPts val="1800"/>
              <a:buNone/>
              <a:defRPr sz="1800">
                <a:solidFill>
                  <a:srgbClr val="33CCFF"/>
                </a:solidFill>
              </a:defRPr>
            </a:lvl1pPr>
            <a:lvl2pPr lvl="1" algn="ctr" rtl="0">
              <a:spcBef>
                <a:spcPts val="0"/>
              </a:spcBef>
              <a:spcAft>
                <a:spcPts val="0"/>
              </a:spcAft>
              <a:buClr>
                <a:srgbClr val="33CCFF"/>
              </a:buClr>
              <a:buSzPts val="1800"/>
              <a:buNone/>
              <a:defRPr sz="1800">
                <a:solidFill>
                  <a:srgbClr val="33CCFF"/>
                </a:solidFill>
              </a:defRPr>
            </a:lvl2pPr>
            <a:lvl3pPr lvl="2" algn="ctr" rtl="0">
              <a:spcBef>
                <a:spcPts val="0"/>
              </a:spcBef>
              <a:spcAft>
                <a:spcPts val="0"/>
              </a:spcAft>
              <a:buClr>
                <a:srgbClr val="33CCFF"/>
              </a:buClr>
              <a:buSzPts val="1800"/>
              <a:buNone/>
              <a:defRPr sz="1800">
                <a:solidFill>
                  <a:srgbClr val="33CCFF"/>
                </a:solidFill>
              </a:defRPr>
            </a:lvl3pPr>
            <a:lvl4pPr lvl="3" algn="ctr" rtl="0">
              <a:spcBef>
                <a:spcPts val="0"/>
              </a:spcBef>
              <a:spcAft>
                <a:spcPts val="0"/>
              </a:spcAft>
              <a:buClr>
                <a:srgbClr val="33CCFF"/>
              </a:buClr>
              <a:buSzPts val="1800"/>
              <a:buNone/>
              <a:defRPr sz="1800">
                <a:solidFill>
                  <a:srgbClr val="33CCFF"/>
                </a:solidFill>
              </a:defRPr>
            </a:lvl4pPr>
            <a:lvl5pPr lvl="4" algn="ctr" rtl="0">
              <a:spcBef>
                <a:spcPts val="0"/>
              </a:spcBef>
              <a:spcAft>
                <a:spcPts val="0"/>
              </a:spcAft>
              <a:buClr>
                <a:srgbClr val="33CCFF"/>
              </a:buClr>
              <a:buSzPts val="1800"/>
              <a:buNone/>
              <a:defRPr sz="1800">
                <a:solidFill>
                  <a:srgbClr val="33CCFF"/>
                </a:solidFill>
              </a:defRPr>
            </a:lvl5pPr>
            <a:lvl6pPr lvl="5" algn="ctr" rtl="0">
              <a:spcBef>
                <a:spcPts val="0"/>
              </a:spcBef>
              <a:spcAft>
                <a:spcPts val="0"/>
              </a:spcAft>
              <a:buClr>
                <a:srgbClr val="33CCFF"/>
              </a:buClr>
              <a:buSzPts val="1800"/>
              <a:buNone/>
              <a:defRPr sz="1800">
                <a:solidFill>
                  <a:srgbClr val="33CCFF"/>
                </a:solidFill>
              </a:defRPr>
            </a:lvl6pPr>
            <a:lvl7pPr lvl="6" algn="ctr" rtl="0">
              <a:spcBef>
                <a:spcPts val="0"/>
              </a:spcBef>
              <a:spcAft>
                <a:spcPts val="0"/>
              </a:spcAft>
              <a:buClr>
                <a:srgbClr val="33CCFF"/>
              </a:buClr>
              <a:buSzPts val="1800"/>
              <a:buNone/>
              <a:defRPr sz="1800">
                <a:solidFill>
                  <a:srgbClr val="33CCFF"/>
                </a:solidFill>
              </a:defRPr>
            </a:lvl7pPr>
            <a:lvl8pPr lvl="7" algn="ctr" rtl="0">
              <a:spcBef>
                <a:spcPts val="0"/>
              </a:spcBef>
              <a:spcAft>
                <a:spcPts val="0"/>
              </a:spcAft>
              <a:buClr>
                <a:srgbClr val="33CCFF"/>
              </a:buClr>
              <a:buSzPts val="1800"/>
              <a:buNone/>
              <a:defRPr sz="1800">
                <a:solidFill>
                  <a:srgbClr val="33CCFF"/>
                </a:solidFill>
              </a:defRPr>
            </a:lvl8pPr>
            <a:lvl9pPr lvl="8" algn="ctr" rtl="0">
              <a:spcBef>
                <a:spcPts val="0"/>
              </a:spcBef>
              <a:spcAft>
                <a:spcPts val="0"/>
              </a:spcAft>
              <a:buClr>
                <a:srgbClr val="33CCFF"/>
              </a:buClr>
              <a:buSzPts val="1800"/>
              <a:buNone/>
              <a:defRPr sz="1800">
                <a:solidFill>
                  <a:srgbClr val="33CCFF"/>
                </a:solidFill>
              </a:defRPr>
            </a:lvl9pPr>
          </a:lstStyle>
          <a:p>
            <a:endParaRPr/>
          </a:p>
        </p:txBody>
      </p:sp>
      <p:sp>
        <p:nvSpPr>
          <p:cNvPr id="24" name="Google Shape;24;p3"/>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 name="Google Shape;25;p3"/>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26;p3"/>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7;p3"/>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28;p3"/>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29;p3"/>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 name="Google Shape;30;p3"/>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31;p3"/>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32;p3"/>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 name="Google Shape;33;p3"/>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6" name="Google Shape;66;p6"/>
          <p:cNvSpPr txBox="1">
            <a:spLocks noGrp="1"/>
          </p:cNvSpPr>
          <p:nvPr>
            <p:ph type="body" idx="1"/>
          </p:nvPr>
        </p:nvSpPr>
        <p:spPr>
          <a:xfrm>
            <a:off x="1067100"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7" name="Google Shape;67;p6"/>
          <p:cNvSpPr txBox="1">
            <a:spLocks noGrp="1"/>
          </p:cNvSpPr>
          <p:nvPr>
            <p:ph type="body" idx="2"/>
          </p:nvPr>
        </p:nvSpPr>
        <p:spPr>
          <a:xfrm>
            <a:off x="4224149"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80" name="Google Shape;80;p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24578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14"/>
        <p:cNvGrpSpPr/>
        <p:nvPr/>
      </p:nvGrpSpPr>
      <p:grpSpPr>
        <a:xfrm>
          <a:off x="0" y="0"/>
          <a:ext cx="0" cy="0"/>
          <a:chOff x="0" y="0"/>
          <a:chExt cx="0" cy="0"/>
        </a:xfrm>
      </p:grpSpPr>
      <p:sp>
        <p:nvSpPr>
          <p:cNvPr id="115" name="Google Shape;115;p9"/>
          <p:cNvSpPr txBox="1">
            <a:spLocks noGrp="1"/>
          </p:cNvSpPr>
          <p:nvPr>
            <p:ph type="body" idx="1"/>
          </p:nvPr>
        </p:nvSpPr>
        <p:spPr>
          <a:xfrm>
            <a:off x="1236500" y="4406300"/>
            <a:ext cx="66711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800"/>
              <a:buNone/>
              <a:defRPr sz="1800" b="1"/>
            </a:lvl1pPr>
          </a:lstStyle>
          <a:p>
            <a:endParaRPr/>
          </a:p>
        </p:txBody>
      </p:sp>
      <p:sp>
        <p:nvSpPr>
          <p:cNvPr id="128" name="Google Shape;128;p9"/>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00745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5"/>
          <p:cNvSpPr txBox="1">
            <a:spLocks noGrp="1"/>
          </p:cNvSpPr>
          <p:nvPr>
            <p:ph type="body" idx="1"/>
          </p:nvPr>
        </p:nvSpPr>
        <p:spPr>
          <a:xfrm>
            <a:off x="1067088" y="1650548"/>
            <a:ext cx="5972100" cy="2764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51" name="Google Shape;51;p5"/>
          <p:cNvGrpSpPr/>
          <p:nvPr/>
        </p:nvGrpSpPr>
        <p:grpSpPr>
          <a:xfrm>
            <a:off x="7395202" y="-6"/>
            <a:ext cx="1748884" cy="4013021"/>
            <a:chOff x="7395202" y="-6"/>
            <a:chExt cx="1748884" cy="4013021"/>
          </a:xfrm>
        </p:grpSpPr>
        <p:sp>
          <p:nvSpPr>
            <p:cNvPr id="52" name="Google Shape;52;p5"/>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56;p5"/>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7" name="Google Shape;57;p5"/>
          <p:cNvGrpSpPr/>
          <p:nvPr/>
        </p:nvGrpSpPr>
        <p:grpSpPr>
          <a:xfrm>
            <a:off x="3" y="2738679"/>
            <a:ext cx="722480" cy="2404814"/>
            <a:chOff x="3" y="2750304"/>
            <a:chExt cx="722480" cy="2404814"/>
          </a:xfrm>
        </p:grpSpPr>
        <p:sp>
          <p:nvSpPr>
            <p:cNvPr id="58" name="Google Shape;58;p5"/>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60;p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5"/>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small" type="blank">
  <p:cSld name="BLANK">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urple gradient">
  <p:cSld name="BLANK_2_1">
    <p:bg>
      <p:bgPr>
        <a:gradFill>
          <a:gsLst>
            <a:gs pos="0">
              <a:srgbClr val="CC3399"/>
            </a:gs>
            <a:gs pos="100000">
              <a:srgbClr val="6699FF"/>
            </a:gs>
          </a:gsLst>
          <a:lin ang="5400700" scaled="0"/>
        </a:gradFill>
        <a:effectLst/>
      </p:bgPr>
    </p:bg>
    <p:spTree>
      <p:nvGrpSpPr>
        <p:cNvPr id="1" name="Shape 155"/>
        <p:cNvGrpSpPr/>
        <p:nvPr/>
      </p:nvGrpSpPr>
      <p:grpSpPr>
        <a:xfrm>
          <a:off x="0" y="0"/>
          <a:ext cx="0" cy="0"/>
          <a:chOff x="0" y="0"/>
          <a:chExt cx="0" cy="0"/>
        </a:xfrm>
      </p:grpSpPr>
      <p:sp>
        <p:nvSpPr>
          <p:cNvPr id="156" name="Google Shape;156;p12"/>
          <p:cNvSpPr/>
          <p:nvPr/>
        </p:nvSpPr>
        <p:spPr>
          <a:xfrm rot="5400000" flipH="1">
            <a:off x="7987926" y="280753"/>
            <a:ext cx="1436700" cy="8754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12"/>
          <p:cNvSpPr/>
          <p:nvPr/>
        </p:nvSpPr>
        <p:spPr>
          <a:xfrm rot="5400000" flipH="1">
            <a:off x="7711932" y="1152020"/>
            <a:ext cx="1779900" cy="10842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12"/>
          <p:cNvSpPr/>
          <p:nvPr/>
        </p:nvSpPr>
        <p:spPr>
          <a:xfrm rot="-5400000">
            <a:off x="8367248" y="1879235"/>
            <a:ext cx="965400" cy="5883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9" name="Google Shape;159;p12"/>
          <p:cNvSpPr/>
          <p:nvPr/>
        </p:nvSpPr>
        <p:spPr>
          <a:xfrm rot="-5400000">
            <a:off x="7784863" y="375260"/>
            <a:ext cx="768000" cy="4680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 name="Google Shape;160;p12"/>
          <p:cNvSpPr/>
          <p:nvPr/>
        </p:nvSpPr>
        <p:spPr>
          <a:xfrm rot="-5400000" flipH="1">
            <a:off x="8520834" y="2338254"/>
            <a:ext cx="542400" cy="3303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 name="Google Shape;161;p12"/>
          <p:cNvSpPr/>
          <p:nvPr/>
        </p:nvSpPr>
        <p:spPr>
          <a:xfrm rot="5400000" flipH="1">
            <a:off x="-280517" y="2947924"/>
            <a:ext cx="1435800" cy="8745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 name="Google Shape;162;p12"/>
          <p:cNvSpPr/>
          <p:nvPr/>
        </p:nvSpPr>
        <p:spPr>
          <a:xfrm rot="5400000">
            <a:off x="-191502" y="2612001"/>
            <a:ext cx="979200" cy="5961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3" name="Google Shape;163;p12"/>
          <p:cNvSpPr/>
          <p:nvPr/>
        </p:nvSpPr>
        <p:spPr>
          <a:xfrm rot="-5400000" flipH="1">
            <a:off x="-209848" y="4278591"/>
            <a:ext cx="1074900" cy="655200"/>
          </a:xfrm>
          <a:prstGeom prst="parallelogram">
            <a:avLst>
              <a:gd name="adj" fmla="val 81897"/>
            </a:avLst>
          </a:prstGeom>
          <a:solidFill>
            <a:srgbClr val="FFFFFF">
              <a:alpha val="245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4" name="Google Shape;164;p12"/>
          <p:cNvSpPr/>
          <p:nvPr/>
        </p:nvSpPr>
        <p:spPr>
          <a:xfrm rot="-5400000">
            <a:off x="-145501" y="2377842"/>
            <a:ext cx="744300" cy="4533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5" name="Google Shape;165;p12"/>
          <p:cNvSpPr/>
          <p:nvPr/>
        </p:nvSpPr>
        <p:spPr>
          <a:xfrm rot="-5400000" flipH="1">
            <a:off x="276152" y="3815879"/>
            <a:ext cx="743700" cy="4533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 name="Google Shape;166;p1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big">
  <p:cSld name="BLANK_1">
    <p:spTree>
      <p:nvGrpSpPr>
        <p:cNvPr id="1"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358955" y="3663589"/>
            <a:ext cx="1838400" cy="1120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3768-FDC7-4F38-85D7-D0496BB010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ABB96D-98D6-4DAD-B23C-B18133DE5468}"/>
              </a:ext>
            </a:extLst>
          </p:cNvPr>
          <p:cNvSpPr>
            <a:spLocks noGrp="1"/>
          </p:cNvSpPr>
          <p:nvPr>
            <p:ph type="dt" sz="half" idx="10"/>
          </p:nvPr>
        </p:nvSpPr>
        <p:spPr/>
        <p:txBody>
          <a:bodyPr/>
          <a:lstStyle/>
          <a:p>
            <a:fld id="{B61BEF0D-F0BB-DE4B-95CE-6DB70DBA9567}" type="datetimeFigureOut">
              <a:rPr lang="en-US" smtClean="0"/>
              <a:pPr/>
              <a:t>10/7/2021</a:t>
            </a:fld>
            <a:endParaRPr lang="en-US"/>
          </a:p>
        </p:txBody>
      </p:sp>
      <p:sp>
        <p:nvSpPr>
          <p:cNvPr id="4" name="Footer Placeholder 3">
            <a:extLst>
              <a:ext uri="{FF2B5EF4-FFF2-40B4-BE49-F238E27FC236}">
                <a16:creationId xmlns:a16="http://schemas.microsoft.com/office/drawing/2014/main" id="{F5A413FF-C8D8-4AD2-A8C6-5EE4B34CD7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79B47F-95A4-474E-9626-F6E211523FB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8950149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green gradient">
  <p:cSld name="Blank green gradient">
    <p:bg>
      <p:bgPr>
        <a:gradFill>
          <a:gsLst>
            <a:gs pos="0">
              <a:srgbClr val="33CCCC"/>
            </a:gs>
            <a:gs pos="100000">
              <a:srgbClr val="66FF33"/>
            </a:gs>
          </a:gsLst>
          <a:lin ang="5400700" scaled="0"/>
        </a:gradFill>
        <a:effectLst/>
      </p:bgPr>
    </p:bg>
    <p:spTree>
      <p:nvGrpSpPr>
        <p:cNvPr id="1" name="Shape 143"/>
        <p:cNvGrpSpPr/>
        <p:nvPr/>
      </p:nvGrpSpPr>
      <p:grpSpPr>
        <a:xfrm>
          <a:off x="0" y="0"/>
          <a:ext cx="0" cy="0"/>
          <a:chOff x="0" y="0"/>
          <a:chExt cx="0" cy="0"/>
        </a:xfrm>
      </p:grpSpPr>
      <p:sp>
        <p:nvSpPr>
          <p:cNvPr id="154" name="Google Shape;154;p1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95647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7"/>
          <p:cNvSpPr txBox="1">
            <a:spLocks noGrp="1"/>
          </p:cNvSpPr>
          <p:nvPr>
            <p:ph type="body" idx="1"/>
          </p:nvPr>
        </p:nvSpPr>
        <p:spPr>
          <a:xfrm>
            <a:off x="1067100"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4" name="Google Shape;84;p7"/>
          <p:cNvSpPr txBox="1">
            <a:spLocks noGrp="1"/>
          </p:cNvSpPr>
          <p:nvPr>
            <p:ph type="body" idx="2"/>
          </p:nvPr>
        </p:nvSpPr>
        <p:spPr>
          <a:xfrm>
            <a:off x="3194801"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5" name="Google Shape;85;p7"/>
          <p:cNvSpPr txBox="1">
            <a:spLocks noGrp="1"/>
          </p:cNvSpPr>
          <p:nvPr>
            <p:ph type="body" idx="3"/>
          </p:nvPr>
        </p:nvSpPr>
        <p:spPr>
          <a:xfrm>
            <a:off x="5322501"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98" name="Google Shape;98;p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99534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4"/>
        <p:cNvGrpSpPr/>
        <p:nvPr/>
      </p:nvGrpSpPr>
      <p:grpSpPr>
        <a:xfrm>
          <a:off x="0" y="0"/>
          <a:ext cx="0" cy="0"/>
          <a:chOff x="0" y="0"/>
          <a:chExt cx="0" cy="0"/>
        </a:xfrm>
      </p:grpSpPr>
      <p:sp>
        <p:nvSpPr>
          <p:cNvPr id="35" name="Google Shape;35;p4"/>
          <p:cNvSpPr txBox="1">
            <a:spLocks noGrp="1"/>
          </p:cNvSpPr>
          <p:nvPr>
            <p:ph type="body" idx="1"/>
          </p:nvPr>
        </p:nvSpPr>
        <p:spPr>
          <a:xfrm>
            <a:off x="2225675" y="2161800"/>
            <a:ext cx="4692600" cy="8199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SzPts val="2400"/>
              <a:buChar char="›"/>
              <a:defRPr b="1" i="1"/>
            </a:lvl1pPr>
            <a:lvl2pPr marL="914400" lvl="1" indent="-381000" algn="ctr" rtl="0">
              <a:spcBef>
                <a:spcPts val="0"/>
              </a:spcBef>
              <a:spcAft>
                <a:spcPts val="0"/>
              </a:spcAft>
              <a:buSzPts val="2400"/>
              <a:buChar char="›"/>
              <a:defRPr b="1" i="1"/>
            </a:lvl2pPr>
            <a:lvl3pPr marL="1371600" lvl="2" indent="-381000" algn="ctr" rtl="0">
              <a:spcBef>
                <a:spcPts val="0"/>
              </a:spcBef>
              <a:spcAft>
                <a:spcPts val="0"/>
              </a:spcAft>
              <a:buSzPts val="2400"/>
              <a:buChar char="›"/>
              <a:defRPr b="1" i="1"/>
            </a:lvl3pPr>
            <a:lvl4pPr marL="1828800" lvl="3" indent="-381000" algn="ctr" rtl="0">
              <a:spcBef>
                <a:spcPts val="0"/>
              </a:spcBef>
              <a:spcAft>
                <a:spcPts val="0"/>
              </a:spcAft>
              <a:buSzPts val="2400"/>
              <a:buChar char="›"/>
              <a:defRPr b="1" i="1"/>
            </a:lvl4pPr>
            <a:lvl5pPr marL="2286000" lvl="4" indent="-381000" algn="ctr" rtl="0">
              <a:spcBef>
                <a:spcPts val="0"/>
              </a:spcBef>
              <a:spcAft>
                <a:spcPts val="0"/>
              </a:spcAft>
              <a:buSzPts val="2400"/>
              <a:buChar char="›"/>
              <a:defRPr b="1" i="1"/>
            </a:lvl5pPr>
            <a:lvl6pPr marL="2743200" lvl="5" indent="-381000" algn="ctr" rtl="0">
              <a:spcBef>
                <a:spcPts val="0"/>
              </a:spcBef>
              <a:spcAft>
                <a:spcPts val="0"/>
              </a:spcAft>
              <a:buSzPts val="2400"/>
              <a:buChar char="›"/>
              <a:defRPr b="1" i="1"/>
            </a:lvl6pPr>
            <a:lvl7pPr marL="3200400" lvl="6" indent="-381000" algn="ctr" rtl="0">
              <a:spcBef>
                <a:spcPts val="0"/>
              </a:spcBef>
              <a:spcAft>
                <a:spcPts val="0"/>
              </a:spcAft>
              <a:buSzPts val="2400"/>
              <a:buChar char="›"/>
              <a:defRPr b="1" i="1"/>
            </a:lvl7pPr>
            <a:lvl8pPr marL="3657600" lvl="7" indent="-381000" algn="ctr" rtl="0">
              <a:spcBef>
                <a:spcPts val="0"/>
              </a:spcBef>
              <a:spcAft>
                <a:spcPts val="0"/>
              </a:spcAft>
              <a:buSzPts val="2400"/>
              <a:buChar char="›"/>
              <a:defRPr b="1" i="1"/>
            </a:lvl8pPr>
            <a:lvl9pPr marL="4114800" lvl="8" indent="-381000" algn="ctr">
              <a:spcBef>
                <a:spcPts val="0"/>
              </a:spcBef>
              <a:spcAft>
                <a:spcPts val="0"/>
              </a:spcAft>
              <a:buSzPts val="2400"/>
              <a:buChar char="»"/>
              <a:defRPr b="1" i="1"/>
            </a:lvl9pPr>
          </a:lstStyle>
          <a:p>
            <a:endParaRPr/>
          </a:p>
        </p:txBody>
      </p:sp>
      <p:sp>
        <p:nvSpPr>
          <p:cNvPr id="47" name="Google Shape;47;p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79259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7088" y="912850"/>
            <a:ext cx="5972100" cy="636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067088" y="1650548"/>
            <a:ext cx="5972100" cy="2764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8556775" y="4812625"/>
            <a:ext cx="587100" cy="330900"/>
          </a:xfrm>
          <a:prstGeom prst="rect">
            <a:avLst/>
          </a:prstGeom>
          <a:noFill/>
          <a:ln>
            <a:noFill/>
          </a:ln>
        </p:spPr>
        <p:txBody>
          <a:bodyPr spcFirstLastPara="1" wrap="square" lIns="91425" tIns="91425" rIns="91425" bIns="91425" anchor="t" anchorCtr="0">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 id="2147483660" r:id="rId5"/>
    <p:sldLayoutId id="2147483662" r:id="rId6"/>
    <p:sldLayoutId id="2147483663" r:id="rId7"/>
    <p:sldLayoutId id="2147483664" r:id="rId8"/>
    <p:sldLayoutId id="2147483665" r:id="rId9"/>
    <p:sldLayoutId id="2147483666" r:id="rId10"/>
    <p:sldLayoutId id="2147483667"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tartupstockphotos.com/"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www.fontsquirrel.com/fonts/hind"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6.gif"/></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65.gif"/></Relationships>
</file>

<file path=ppt/slides/_rels/slide6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7.gif"/></Relationships>
</file>

<file path=ppt/slides/_rels/slide65.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7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0.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97.gi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51" name="Google Shape;251;p21"/>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
        <p:nvSpPr>
          <p:cNvPr id="238" name="Google Shape;238;p21"/>
          <p:cNvSpPr txBox="1">
            <a:spLocks noGrp="1"/>
          </p:cNvSpPr>
          <p:nvPr>
            <p:ph type="ctrTitle" idx="4294967295"/>
          </p:nvPr>
        </p:nvSpPr>
        <p:spPr>
          <a:xfrm>
            <a:off x="1453607" y="1396985"/>
            <a:ext cx="6502400" cy="15716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EFA73D"/>
                </a:solidFill>
                <a:latin typeface="Showcard Gothic" panose="04020904020102020604" pitchFamily="82" charset="0"/>
                <a:ea typeface="STXihei" panose="020B0503020204020204" pitchFamily="2" charset="-122"/>
              </a:rPr>
              <a:t>SPARK CORE</a:t>
            </a:r>
            <a:endParaRPr sz="7200" dirty="0">
              <a:solidFill>
                <a:srgbClr val="EFA73D"/>
              </a:solidFill>
              <a:latin typeface="Showcard Gothic" panose="04020904020102020604" pitchFamily="82" charset="0"/>
              <a:ea typeface="STXihei" panose="020B0503020204020204" pitchFamily="2" charset="-122"/>
            </a:endParaRPr>
          </a:p>
        </p:txBody>
      </p:sp>
      <p:sp>
        <p:nvSpPr>
          <p:cNvPr id="240" name="Google Shape;240;p21"/>
          <p:cNvSpPr/>
          <p:nvPr/>
        </p:nvSpPr>
        <p:spPr>
          <a:xfrm>
            <a:off x="5970227" y="511732"/>
            <a:ext cx="275621" cy="26317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1"/>
          <p:cNvGrpSpPr/>
          <p:nvPr/>
        </p:nvGrpSpPr>
        <p:grpSpPr>
          <a:xfrm>
            <a:off x="6278032" y="285107"/>
            <a:ext cx="1333298" cy="1333379"/>
            <a:chOff x="6654650" y="3665275"/>
            <a:chExt cx="409100" cy="409125"/>
          </a:xfrm>
        </p:grpSpPr>
        <p:sp>
          <p:nvSpPr>
            <p:cNvPr id="242" name="Google Shape;242;p21"/>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21"/>
          <p:cNvGrpSpPr/>
          <p:nvPr/>
        </p:nvGrpSpPr>
        <p:grpSpPr>
          <a:xfrm>
            <a:off x="5623865" y="1335059"/>
            <a:ext cx="484172" cy="484200"/>
            <a:chOff x="570875" y="4322250"/>
            <a:chExt cx="443300" cy="443325"/>
          </a:xfrm>
        </p:grpSpPr>
        <p:sp>
          <p:nvSpPr>
            <p:cNvPr id="245" name="Google Shape;245;p21"/>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1"/>
          <p:cNvSpPr/>
          <p:nvPr/>
        </p:nvSpPr>
        <p:spPr>
          <a:xfrm rot="1892490">
            <a:off x="7695079" y="635997"/>
            <a:ext cx="275600" cy="26315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rot="-931596">
            <a:off x="7031581" y="1702914"/>
            <a:ext cx="186411" cy="177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66" name="Picture 6" descr="Apache spark logo png 6 » PNG Image">
            <a:extLst>
              <a:ext uri="{FF2B5EF4-FFF2-40B4-BE49-F238E27FC236}">
                <a16:creationId xmlns:a16="http://schemas.microsoft.com/office/drawing/2014/main" id="{5E5EDC87-72BA-4C31-B477-F41CFFCB2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2823" y="2910959"/>
            <a:ext cx="1896645" cy="1008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841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title"/>
          </p:nvPr>
        </p:nvSpPr>
        <p:spPr>
          <a:xfrm>
            <a:off x="942992" y="800526"/>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Components</a:t>
            </a:r>
            <a:endParaRPr/>
          </a:p>
        </p:txBody>
      </p:sp>
      <p:sp>
        <p:nvSpPr>
          <p:cNvPr id="353" name="Google Shape;353;p32"/>
          <p:cNvSpPr txBox="1">
            <a:spLocks noGrp="1"/>
          </p:cNvSpPr>
          <p:nvPr>
            <p:ph type="body" idx="1"/>
          </p:nvPr>
        </p:nvSpPr>
        <p:spPr>
          <a:xfrm>
            <a:off x="1067100" y="1619250"/>
            <a:ext cx="1959300" cy="1463584"/>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Spark Core</a:t>
            </a:r>
            <a:endParaRPr b="1"/>
          </a:p>
          <a:p>
            <a:pPr marL="0" lvl="0" indent="0" algn="l" rtl="0">
              <a:spcBef>
                <a:spcPts val="600"/>
              </a:spcBef>
              <a:spcAft>
                <a:spcPts val="0"/>
              </a:spcAft>
              <a:buNone/>
            </a:pPr>
            <a:r>
              <a:rPr lang="en" sz="1200"/>
              <a:t>Là engine thực thi chung làm nền tảng cho Spark. Tất cả các chức năng khác được xây dựng dưa trên Spark Core.</a:t>
            </a:r>
            <a:endParaRPr sz="1200"/>
          </a:p>
        </p:txBody>
      </p:sp>
      <p:sp>
        <p:nvSpPr>
          <p:cNvPr id="356" name="Google Shape;356;p32"/>
          <p:cNvSpPr txBox="1">
            <a:spLocks noGrp="1"/>
          </p:cNvSpPr>
          <p:nvPr>
            <p:ph type="body" idx="2"/>
          </p:nvPr>
        </p:nvSpPr>
        <p:spPr>
          <a:xfrm>
            <a:off x="1067100" y="3200399"/>
            <a:ext cx="1959300" cy="171994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Spark Mlib</a:t>
            </a:r>
          </a:p>
          <a:p>
            <a:pPr marL="0" lvl="0" indent="0" algn="l" rtl="0">
              <a:spcBef>
                <a:spcPts val="600"/>
              </a:spcBef>
              <a:spcAft>
                <a:spcPts val="0"/>
              </a:spcAft>
              <a:buNone/>
            </a:pPr>
            <a:r>
              <a:rPr lang="en-US" sz="1200"/>
              <a:t>L</a:t>
            </a:r>
            <a:r>
              <a:rPr lang="en" sz="1200"/>
              <a:t>à một framework machine learning phân tán trên Spark tận dụng khả năng tính toán tốc độ cao nhờ distributed memory-based.</a:t>
            </a:r>
            <a:endParaRPr lang="en-US" sz="1200"/>
          </a:p>
        </p:txBody>
      </p:sp>
      <p:sp>
        <p:nvSpPr>
          <p:cNvPr id="354" name="Google Shape;354;p32"/>
          <p:cNvSpPr txBox="1">
            <a:spLocks noGrp="1"/>
          </p:cNvSpPr>
          <p:nvPr>
            <p:ph type="body" idx="3"/>
          </p:nvPr>
        </p:nvSpPr>
        <p:spPr>
          <a:xfrm>
            <a:off x="3679372" y="1608362"/>
            <a:ext cx="1959300" cy="15811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Spark SQL</a:t>
            </a:r>
          </a:p>
          <a:p>
            <a:pPr marL="0" lvl="0" indent="0" algn="l" rtl="0">
              <a:spcBef>
                <a:spcPts val="600"/>
              </a:spcBef>
              <a:spcAft>
                <a:spcPts val="0"/>
              </a:spcAft>
              <a:buNone/>
            </a:pPr>
            <a:r>
              <a:rPr lang="en-US" sz="1200" err="1"/>
              <a:t>Là</a:t>
            </a:r>
            <a:r>
              <a:rPr lang="en-US" sz="1200"/>
              <a:t> </a:t>
            </a:r>
            <a:r>
              <a:rPr lang="en-US" sz="1200" err="1"/>
              <a:t>một</a:t>
            </a:r>
            <a:r>
              <a:rPr lang="en-US" sz="1200"/>
              <a:t> </a:t>
            </a:r>
            <a:r>
              <a:rPr lang="en-US" sz="1200" err="1"/>
              <a:t>thành</a:t>
            </a:r>
            <a:r>
              <a:rPr lang="en-US" sz="1200"/>
              <a:t> </a:t>
            </a:r>
            <a:r>
              <a:rPr lang="en-US" sz="1200" err="1"/>
              <a:t>phần</a:t>
            </a:r>
            <a:r>
              <a:rPr lang="en-US" sz="1200"/>
              <a:t> </a:t>
            </a:r>
            <a:r>
              <a:rPr lang="en-US" sz="1200" err="1"/>
              <a:t>nằm</a:t>
            </a:r>
            <a:r>
              <a:rPr lang="en-US" sz="1200"/>
              <a:t> </a:t>
            </a:r>
            <a:r>
              <a:rPr lang="en-US" sz="1200" err="1"/>
              <a:t>trên</a:t>
            </a:r>
            <a:r>
              <a:rPr lang="en-US" sz="1200"/>
              <a:t> Spark Core, </a:t>
            </a:r>
            <a:r>
              <a:rPr lang="en-US" sz="1200" err="1"/>
              <a:t>giới</a:t>
            </a:r>
            <a:r>
              <a:rPr lang="en-US" sz="1200"/>
              <a:t> </a:t>
            </a:r>
            <a:r>
              <a:rPr lang="en-US" sz="1200" err="1"/>
              <a:t>thiệu</a:t>
            </a:r>
            <a:r>
              <a:rPr lang="en-US" sz="1200"/>
              <a:t> </a:t>
            </a:r>
            <a:r>
              <a:rPr lang="en-US" sz="1200" err="1"/>
              <a:t>một</a:t>
            </a:r>
            <a:r>
              <a:rPr lang="en-US" sz="1200"/>
              <a:t> </a:t>
            </a:r>
            <a:r>
              <a:rPr lang="en-US" sz="1200" err="1"/>
              <a:t>khái</a:t>
            </a:r>
            <a:r>
              <a:rPr lang="en-US" sz="1200"/>
              <a:t> </a:t>
            </a:r>
            <a:r>
              <a:rPr lang="en-US" sz="1200" err="1"/>
              <a:t>niệm</a:t>
            </a:r>
            <a:r>
              <a:rPr lang="en-US" sz="1200"/>
              <a:t> </a:t>
            </a:r>
            <a:r>
              <a:rPr lang="en-US" sz="1200" err="1"/>
              <a:t>trừu</a:t>
            </a:r>
            <a:r>
              <a:rPr lang="en-US" sz="1200"/>
              <a:t> </a:t>
            </a:r>
            <a:r>
              <a:rPr lang="en-US" sz="1200" err="1"/>
              <a:t>tượng</a:t>
            </a:r>
            <a:r>
              <a:rPr lang="en-US" sz="1200"/>
              <a:t> </a:t>
            </a:r>
            <a:r>
              <a:rPr lang="en-US" sz="1200" err="1"/>
              <a:t>hóa</a:t>
            </a:r>
            <a:r>
              <a:rPr lang="en-US" sz="1200"/>
              <a:t> </a:t>
            </a:r>
            <a:r>
              <a:rPr lang="en-US" sz="1200" err="1"/>
              <a:t>dữ</a:t>
            </a:r>
            <a:r>
              <a:rPr lang="en-US" sz="1200"/>
              <a:t> </a:t>
            </a:r>
            <a:r>
              <a:rPr lang="en-US" sz="1200" err="1"/>
              <a:t>liệu</a:t>
            </a:r>
            <a:r>
              <a:rPr lang="en-US" sz="1200"/>
              <a:t> </a:t>
            </a:r>
            <a:r>
              <a:rPr lang="en-US" sz="1200" err="1"/>
              <a:t>SchemaRDD</a:t>
            </a:r>
            <a:r>
              <a:rPr lang="en-US" sz="1200"/>
              <a:t>, </a:t>
            </a:r>
            <a:r>
              <a:rPr lang="en-US" sz="1200" err="1"/>
              <a:t>dữ</a:t>
            </a:r>
            <a:r>
              <a:rPr lang="en-US" sz="1200"/>
              <a:t> </a:t>
            </a:r>
            <a:r>
              <a:rPr lang="en-US" sz="1200" err="1"/>
              <a:t>liệu</a:t>
            </a:r>
            <a:r>
              <a:rPr lang="en-US" sz="1200"/>
              <a:t> </a:t>
            </a:r>
            <a:r>
              <a:rPr lang="en-US" sz="1200" err="1"/>
              <a:t>có</a:t>
            </a:r>
            <a:r>
              <a:rPr lang="en-US" sz="1200"/>
              <a:t> </a:t>
            </a:r>
            <a:r>
              <a:rPr lang="en-US" sz="1200" err="1"/>
              <a:t>cấu</a:t>
            </a:r>
            <a:r>
              <a:rPr lang="en-US" sz="1200"/>
              <a:t> </a:t>
            </a:r>
            <a:r>
              <a:rPr lang="en-US" sz="1200" err="1"/>
              <a:t>trúc</a:t>
            </a:r>
            <a:r>
              <a:rPr lang="en-US" sz="1200"/>
              <a:t> </a:t>
            </a:r>
            <a:r>
              <a:rPr lang="en-US" sz="1200" err="1"/>
              <a:t>và</a:t>
            </a:r>
            <a:r>
              <a:rPr lang="en-US" sz="1200"/>
              <a:t> </a:t>
            </a:r>
            <a:r>
              <a:rPr lang="en-US" sz="1200" err="1"/>
              <a:t>bán</a:t>
            </a:r>
            <a:r>
              <a:rPr lang="en-US" sz="1200"/>
              <a:t> </a:t>
            </a:r>
            <a:r>
              <a:rPr lang="en-US" sz="1200" err="1"/>
              <a:t>cấu</a:t>
            </a:r>
            <a:r>
              <a:rPr lang="en-US" sz="1200"/>
              <a:t> </a:t>
            </a:r>
            <a:r>
              <a:rPr lang="en-US" sz="1200" err="1"/>
              <a:t>trúc</a:t>
            </a:r>
            <a:r>
              <a:rPr lang="en-US" sz="1200"/>
              <a:t>.</a:t>
            </a:r>
          </a:p>
        </p:txBody>
      </p:sp>
      <p:sp>
        <p:nvSpPr>
          <p:cNvPr id="359" name="Google Shape;359;p3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355" name="Google Shape;355;p32"/>
          <p:cNvSpPr txBox="1">
            <a:spLocks noGrp="1"/>
          </p:cNvSpPr>
          <p:nvPr>
            <p:ph type="body" idx="4294967295"/>
          </p:nvPr>
        </p:nvSpPr>
        <p:spPr>
          <a:xfrm>
            <a:off x="6401249" y="1543048"/>
            <a:ext cx="1958975" cy="15811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600" b="1"/>
              <a:t>Spark Streaming</a:t>
            </a:r>
          </a:p>
          <a:p>
            <a:pPr marL="0" lvl="0" indent="0" algn="l" rtl="0">
              <a:spcBef>
                <a:spcPts val="600"/>
              </a:spcBef>
              <a:spcAft>
                <a:spcPts val="0"/>
              </a:spcAft>
              <a:buNone/>
            </a:pPr>
            <a:r>
              <a:rPr lang="en-US" sz="1200" err="1"/>
              <a:t>Tận</a:t>
            </a:r>
            <a:r>
              <a:rPr lang="en-US" sz="1200"/>
              <a:t> </a:t>
            </a:r>
            <a:r>
              <a:rPr lang="en-US" sz="1200" err="1"/>
              <a:t>dụng</a:t>
            </a:r>
            <a:r>
              <a:rPr lang="en-US" sz="1200"/>
              <a:t> </a:t>
            </a:r>
            <a:r>
              <a:rPr lang="en-US" sz="1200" err="1"/>
              <a:t>khả</a:t>
            </a:r>
            <a:r>
              <a:rPr lang="en-US" sz="1200"/>
              <a:t> </a:t>
            </a:r>
            <a:r>
              <a:rPr lang="en-US" sz="1200" err="1"/>
              <a:t>năng</a:t>
            </a:r>
            <a:r>
              <a:rPr lang="en-US" sz="1200"/>
              <a:t> </a:t>
            </a:r>
            <a:r>
              <a:rPr lang="en-US" sz="1200" err="1"/>
              <a:t>lập</a:t>
            </a:r>
            <a:r>
              <a:rPr lang="en-US" sz="1200"/>
              <a:t> </a:t>
            </a:r>
            <a:r>
              <a:rPr lang="en-US" sz="1200" err="1"/>
              <a:t>lịch</a:t>
            </a:r>
            <a:r>
              <a:rPr lang="en-US" sz="1200"/>
              <a:t> memory-base </a:t>
            </a:r>
            <a:r>
              <a:rPr lang="en-US" sz="1200" err="1"/>
              <a:t>để</a:t>
            </a:r>
            <a:r>
              <a:rPr lang="en-US" sz="1200"/>
              <a:t> </a:t>
            </a:r>
            <a:r>
              <a:rPr lang="en-US" sz="1200" err="1"/>
              <a:t>thực</a:t>
            </a:r>
            <a:r>
              <a:rPr lang="en-US" sz="1200"/>
              <a:t> </a:t>
            </a:r>
            <a:r>
              <a:rPr lang="en-US" sz="1200" err="1"/>
              <a:t>hiện</a:t>
            </a:r>
            <a:r>
              <a:rPr lang="en-US" sz="1200"/>
              <a:t> streaming analytics.</a:t>
            </a:r>
            <a:endParaRPr sz="1200"/>
          </a:p>
          <a:p>
            <a:pPr marL="0" lvl="0" indent="0" algn="l" rtl="0">
              <a:spcBef>
                <a:spcPts val="600"/>
              </a:spcBef>
              <a:spcAft>
                <a:spcPts val="0"/>
              </a:spcAft>
              <a:buNone/>
            </a:pPr>
            <a:endParaRPr sz="1200"/>
          </a:p>
        </p:txBody>
      </p:sp>
      <p:sp>
        <p:nvSpPr>
          <p:cNvPr id="357" name="Google Shape;357;p32"/>
          <p:cNvSpPr txBox="1">
            <a:spLocks noGrp="1"/>
          </p:cNvSpPr>
          <p:nvPr>
            <p:ph type="body" idx="4294967295"/>
          </p:nvPr>
        </p:nvSpPr>
        <p:spPr>
          <a:xfrm>
            <a:off x="3679372" y="3189512"/>
            <a:ext cx="1958975" cy="171926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600" b="1"/>
              <a:t>Spark GraphX</a:t>
            </a:r>
          </a:p>
          <a:p>
            <a:pPr marL="0" lvl="0" indent="0" algn="l" rtl="0">
              <a:spcBef>
                <a:spcPts val="600"/>
              </a:spcBef>
              <a:spcAft>
                <a:spcPts val="0"/>
              </a:spcAft>
              <a:buNone/>
            </a:pPr>
            <a:r>
              <a:rPr lang="en-US" sz="1200"/>
              <a:t>L</a:t>
            </a:r>
            <a:r>
              <a:rPr lang="en" sz="1200"/>
              <a:t>à một framework xử lý đồ thị phân tán. Nó cung cấp một API để thực hiện tính toán biểu đồ.</a:t>
            </a:r>
            <a:endParaRPr sz="1200"/>
          </a:p>
        </p:txBody>
      </p:sp>
      <p:sp>
        <p:nvSpPr>
          <p:cNvPr id="358" name="Google Shape;358;p32"/>
          <p:cNvSpPr txBox="1">
            <a:spLocks noGrp="1"/>
          </p:cNvSpPr>
          <p:nvPr>
            <p:ph type="body" idx="4294967295"/>
          </p:nvPr>
        </p:nvSpPr>
        <p:spPr>
          <a:xfrm>
            <a:off x="6401249" y="3124198"/>
            <a:ext cx="1958975" cy="171926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600" b="1"/>
              <a:t>SparkR</a:t>
            </a:r>
          </a:p>
          <a:p>
            <a:pPr marL="0" lvl="0" indent="0" algn="l" rtl="0">
              <a:spcBef>
                <a:spcPts val="600"/>
              </a:spcBef>
              <a:spcAft>
                <a:spcPts val="0"/>
              </a:spcAft>
              <a:buNone/>
            </a:pPr>
            <a:r>
              <a:rPr lang="en" sz="1200"/>
              <a:t>Thành phần quan trọng là DataFrames. Cung cấp các API để thao tác dữ liệu, tính toán và hiển thị đồ họa.</a:t>
            </a:r>
            <a:endParaRPr sz="1200"/>
          </a:p>
          <a:p>
            <a:pPr marL="0" lvl="0" indent="0" algn="l" rtl="0">
              <a:spcBef>
                <a:spcPts val="600"/>
              </a:spcBef>
              <a:spcAft>
                <a:spcPts val="0"/>
              </a:spcAft>
              <a:buNone/>
            </a:pPr>
            <a:endParaRPr sz="12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399"/>
        <p:cNvGrpSpPr/>
        <p:nvPr/>
      </p:nvGrpSpPr>
      <p:grpSpPr>
        <a:xfrm>
          <a:off x="0" y="0"/>
          <a:ext cx="0" cy="0"/>
          <a:chOff x="0" y="0"/>
          <a:chExt cx="0" cy="0"/>
        </a:xfrm>
      </p:grpSpPr>
      <p:sp>
        <p:nvSpPr>
          <p:cNvPr id="401" name="Google Shape;401;p35"/>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100</a:t>
            </a:fld>
            <a:endParaRPr/>
          </a:p>
        </p:txBody>
      </p:sp>
      <p:sp>
        <p:nvSpPr>
          <p:cNvPr id="400" name="Google Shape;400;p35"/>
          <p:cNvSpPr txBox="1">
            <a:spLocks noGrp="1"/>
          </p:cNvSpPr>
          <p:nvPr>
            <p:ph type="body" idx="4294967295"/>
          </p:nvPr>
        </p:nvSpPr>
        <p:spPr>
          <a:xfrm>
            <a:off x="0" y="671513"/>
            <a:ext cx="3240088" cy="3355975"/>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1800" b="1">
                <a:solidFill>
                  <a:srgbClr val="FF0066"/>
                </a:solidFill>
              </a:rPr>
              <a:t>TABLET</a:t>
            </a:r>
            <a:r>
              <a:rPr lang="en" sz="1800" b="1"/>
              <a:t> PROJECT</a:t>
            </a:r>
            <a:endParaRPr sz="1800" b="1"/>
          </a:p>
          <a:p>
            <a:pPr marL="0" lvl="0" indent="0" algn="l" rtl="0">
              <a:spcBef>
                <a:spcPts val="600"/>
              </a:spcBef>
              <a:spcAft>
                <a:spcPts val="0"/>
              </a:spcAft>
              <a:buNone/>
            </a:pPr>
            <a:r>
              <a:rPr lang="en" sz="1800"/>
              <a:t>Show and explain your web, app or software projects using these gadget templates.</a:t>
            </a:r>
            <a:endParaRPr sz="1800"/>
          </a:p>
        </p:txBody>
      </p:sp>
      <p:grpSp>
        <p:nvGrpSpPr>
          <p:cNvPr id="402" name="Google Shape;402;p35"/>
          <p:cNvGrpSpPr/>
          <p:nvPr/>
        </p:nvGrpSpPr>
        <p:grpSpPr>
          <a:xfrm>
            <a:off x="5011702" y="465959"/>
            <a:ext cx="2736410" cy="4222433"/>
            <a:chOff x="2112475" y="238125"/>
            <a:chExt cx="3395050" cy="5238750"/>
          </a:xfrm>
        </p:grpSpPr>
        <p:sp>
          <p:nvSpPr>
            <p:cNvPr id="403" name="Google Shape;403;p35"/>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5"/>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5"/>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7" name="Google Shape;407;p35"/>
          <p:cNvPicPr preferRelativeResize="0"/>
          <p:nvPr/>
        </p:nvPicPr>
        <p:blipFill>
          <a:blip r:embed="rId3">
            <a:alphaModFix/>
          </a:blip>
          <a:stretch>
            <a:fillRect/>
          </a:stretch>
        </p:blipFill>
        <p:spPr>
          <a:xfrm>
            <a:off x="5079288" y="839688"/>
            <a:ext cx="2597800" cy="3463726"/>
          </a:xfrm>
          <a:prstGeom prst="rect">
            <a:avLst/>
          </a:prstGeom>
          <a:noFill/>
          <a:ln w="9525" cap="flat" cmpd="sng">
            <a:solidFill>
              <a:schemeClr val="accent5"/>
            </a:solidFill>
            <a:prstDash val="solid"/>
            <a:round/>
            <a:headEnd type="none" w="sm" len="sm"/>
            <a:tailEnd type="none" w="sm" len="sm"/>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411"/>
        <p:cNvGrpSpPr/>
        <p:nvPr/>
      </p:nvGrpSpPr>
      <p:grpSpPr>
        <a:xfrm>
          <a:off x="0" y="0"/>
          <a:ext cx="0" cy="0"/>
          <a:chOff x="0" y="0"/>
          <a:chExt cx="0" cy="0"/>
        </a:xfrm>
      </p:grpSpPr>
      <p:sp>
        <p:nvSpPr>
          <p:cNvPr id="413" name="Google Shape;413;p36"/>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101</a:t>
            </a:fld>
            <a:endParaRPr/>
          </a:p>
        </p:txBody>
      </p:sp>
      <p:sp>
        <p:nvSpPr>
          <p:cNvPr id="412" name="Google Shape;412;p36"/>
          <p:cNvSpPr txBox="1">
            <a:spLocks noGrp="1"/>
          </p:cNvSpPr>
          <p:nvPr>
            <p:ph type="body" idx="4294967295"/>
          </p:nvPr>
        </p:nvSpPr>
        <p:spPr>
          <a:xfrm>
            <a:off x="0" y="577850"/>
            <a:ext cx="2446338" cy="1538288"/>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1800" b="1">
                <a:solidFill>
                  <a:srgbClr val="6699FF"/>
                </a:solidFill>
              </a:rPr>
              <a:t>DESKTOP</a:t>
            </a:r>
            <a:r>
              <a:rPr lang="en" sz="1800" b="1"/>
              <a:t> PROJECT</a:t>
            </a:r>
            <a:endParaRPr sz="1800" b="1"/>
          </a:p>
          <a:p>
            <a:pPr marL="0" lvl="0" indent="0" algn="l" rtl="0">
              <a:spcBef>
                <a:spcPts val="600"/>
              </a:spcBef>
              <a:spcAft>
                <a:spcPts val="0"/>
              </a:spcAft>
              <a:buNone/>
            </a:pPr>
            <a:r>
              <a:rPr lang="en" sz="1800"/>
              <a:t>Show and explain your web, app or software projects using these gadget templates.</a:t>
            </a:r>
            <a:endParaRPr sz="1800"/>
          </a:p>
        </p:txBody>
      </p:sp>
      <p:grpSp>
        <p:nvGrpSpPr>
          <p:cNvPr id="414" name="Google Shape;414;p36"/>
          <p:cNvGrpSpPr/>
          <p:nvPr/>
        </p:nvGrpSpPr>
        <p:grpSpPr>
          <a:xfrm>
            <a:off x="2789042" y="1451163"/>
            <a:ext cx="5482376" cy="3212059"/>
            <a:chOff x="2789042" y="1451163"/>
            <a:chExt cx="5482376" cy="3212059"/>
          </a:xfrm>
        </p:grpSpPr>
        <p:sp>
          <p:nvSpPr>
            <p:cNvPr id="415" name="Google Shape;415;p36"/>
            <p:cNvSpPr/>
            <p:nvPr/>
          </p:nvSpPr>
          <p:spPr>
            <a:xfrm>
              <a:off x="3237377" y="1451163"/>
              <a:ext cx="4584022" cy="3068362"/>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36"/>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36"/>
            <p:cNvSpPr/>
            <p:nvPr/>
          </p:nvSpPr>
          <p:spPr>
            <a:xfrm>
              <a:off x="2789042" y="4511072"/>
              <a:ext cx="5481531" cy="6762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8" name="Google Shape;418;p36"/>
          <p:cNvSpPr/>
          <p:nvPr/>
        </p:nvSpPr>
        <p:spPr>
          <a:xfrm>
            <a:off x="5123768" y="4511072"/>
            <a:ext cx="802773" cy="4226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419" name="Google Shape;419;p36"/>
          <p:cNvPicPr preferRelativeResize="0"/>
          <p:nvPr/>
        </p:nvPicPr>
        <p:blipFill rotWithShape="1">
          <a:blip r:embed="rId3">
            <a:alphaModFix/>
          </a:blip>
          <a:srcRect b="6620"/>
          <a:stretch/>
        </p:blipFill>
        <p:spPr>
          <a:xfrm>
            <a:off x="3401287" y="1628273"/>
            <a:ext cx="4261554" cy="2707016"/>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p3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Credits</a:t>
            </a:r>
            <a:endParaRPr/>
          </a:p>
        </p:txBody>
      </p:sp>
      <p:sp>
        <p:nvSpPr>
          <p:cNvPr id="433" name="Google Shape;433;p3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Clr>
                <a:srgbClr val="FFFFFF"/>
              </a:buClr>
              <a:buSzPts val="2400"/>
              <a:buChar char="›"/>
            </a:pPr>
            <a:r>
              <a:rPr lang="en" sz="2400"/>
              <a:t>Presentation template by </a:t>
            </a:r>
            <a:r>
              <a:rPr lang="en" sz="2400" u="sng">
                <a:hlinkClick r:id="rId3"/>
              </a:rPr>
              <a:t>SlidesCarnival</a:t>
            </a:r>
            <a:endParaRPr sz="2400"/>
          </a:p>
          <a:p>
            <a:pPr marL="457200" lvl="0" indent="-381000" algn="l" rtl="0">
              <a:lnSpc>
                <a:spcPct val="115000"/>
              </a:lnSpc>
              <a:spcBef>
                <a:spcPts val="0"/>
              </a:spcBef>
              <a:spcAft>
                <a:spcPts val="0"/>
              </a:spcAft>
              <a:buClr>
                <a:srgbClr val="FFFFFF"/>
              </a:buClr>
              <a:buSzPts val="2400"/>
              <a:buChar char="›"/>
            </a:pPr>
            <a:r>
              <a:rPr lang="en" sz="2400"/>
              <a:t>Photographs by </a:t>
            </a:r>
            <a:r>
              <a:rPr lang="en" u="sng">
                <a:hlinkClick r:id="rId4"/>
              </a:rPr>
              <a:t>Startupstockphotos</a:t>
            </a:r>
            <a:endParaRPr sz="2400"/>
          </a:p>
        </p:txBody>
      </p:sp>
      <p:sp>
        <p:nvSpPr>
          <p:cNvPr id="434" name="Google Shape;434;p3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438"/>
        <p:cNvGrpSpPr/>
        <p:nvPr/>
      </p:nvGrpSpPr>
      <p:grpSpPr>
        <a:xfrm>
          <a:off x="0" y="0"/>
          <a:ext cx="0" cy="0"/>
          <a:chOff x="0" y="0"/>
          <a:chExt cx="0" cy="0"/>
        </a:xfrm>
      </p:grpSpPr>
      <p:sp>
        <p:nvSpPr>
          <p:cNvPr id="439" name="Google Shape;439;p39"/>
          <p:cNvSpPr txBox="1">
            <a:spLocks noGrp="1"/>
          </p:cNvSpPr>
          <p:nvPr>
            <p:ph type="title"/>
          </p:nvPr>
        </p:nvSpPr>
        <p:spPr>
          <a:xfrm>
            <a:off x="1067088" y="684250"/>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Presentation design</a:t>
            </a:r>
            <a:endParaRPr/>
          </a:p>
        </p:txBody>
      </p:sp>
      <p:sp>
        <p:nvSpPr>
          <p:cNvPr id="440" name="Google Shape;440;p39"/>
          <p:cNvSpPr txBox="1">
            <a:spLocks noGrp="1"/>
          </p:cNvSpPr>
          <p:nvPr>
            <p:ph type="body" idx="1"/>
          </p:nvPr>
        </p:nvSpPr>
        <p:spPr>
          <a:xfrm>
            <a:off x="1067100" y="1320250"/>
            <a:ext cx="7619700" cy="231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This presentation uses the following typographies:</a:t>
            </a:r>
            <a:endParaRPr sz="1400"/>
          </a:p>
          <a:p>
            <a:pPr marL="457200" lvl="0" indent="-317500" algn="l" rtl="0">
              <a:lnSpc>
                <a:spcPct val="115000"/>
              </a:lnSpc>
              <a:spcBef>
                <a:spcPts val="600"/>
              </a:spcBef>
              <a:spcAft>
                <a:spcPts val="0"/>
              </a:spcAft>
              <a:buClr>
                <a:srgbClr val="FFFFFF"/>
              </a:buClr>
              <a:buSzPts val="1400"/>
              <a:buChar char="›"/>
            </a:pPr>
            <a:r>
              <a:rPr lang="en" sz="1400"/>
              <a:t>Titles: Hind</a:t>
            </a:r>
            <a:endParaRPr sz="1400"/>
          </a:p>
          <a:p>
            <a:pPr marL="457200" lvl="0" indent="-317500" algn="l" rtl="0">
              <a:lnSpc>
                <a:spcPct val="115000"/>
              </a:lnSpc>
              <a:spcBef>
                <a:spcPts val="0"/>
              </a:spcBef>
              <a:spcAft>
                <a:spcPts val="0"/>
              </a:spcAft>
              <a:buClr>
                <a:srgbClr val="FFFFFF"/>
              </a:buClr>
              <a:buSzPts val="1400"/>
              <a:buChar char="›"/>
            </a:pPr>
            <a:r>
              <a:rPr lang="en" sz="1400"/>
              <a:t>Body copy: Hind</a:t>
            </a:r>
            <a:endParaRPr sz="1400"/>
          </a:p>
          <a:p>
            <a:pPr marL="0" lvl="0" indent="0" algn="l" rtl="0">
              <a:lnSpc>
                <a:spcPct val="115000"/>
              </a:lnSpc>
              <a:spcBef>
                <a:spcPts val="600"/>
              </a:spcBef>
              <a:spcAft>
                <a:spcPts val="0"/>
              </a:spcAft>
              <a:buNone/>
            </a:pPr>
            <a:r>
              <a:rPr lang="en" sz="1400"/>
              <a:t>You can download the fonts on this page:</a:t>
            </a:r>
            <a:endParaRPr sz="1400"/>
          </a:p>
          <a:p>
            <a:pPr marL="0" lvl="0" indent="0" algn="l" rtl="0">
              <a:lnSpc>
                <a:spcPct val="115000"/>
              </a:lnSpc>
              <a:spcBef>
                <a:spcPts val="600"/>
              </a:spcBef>
              <a:spcAft>
                <a:spcPts val="0"/>
              </a:spcAft>
              <a:buNone/>
            </a:pPr>
            <a:r>
              <a:rPr lang="en" sz="1400" u="sng">
                <a:solidFill>
                  <a:srgbClr val="66FF33"/>
                </a:solidFill>
                <a:hlinkClick r:id="rId3">
                  <a:extLst>
                    <a:ext uri="{A12FA001-AC4F-418D-AE19-62706E023703}">
                      <ahyp:hlinkClr xmlns:ahyp="http://schemas.microsoft.com/office/drawing/2018/hyperlinkcolor" val="tx"/>
                    </a:ext>
                  </a:extLst>
                </a:hlinkClick>
              </a:rPr>
              <a:t>https://www.fontsquirrel.com/fonts/hind</a:t>
            </a:r>
            <a:endParaRPr sz="1400">
              <a:solidFill>
                <a:srgbClr val="66FF33"/>
              </a:solidFill>
            </a:endParaRPr>
          </a:p>
          <a:p>
            <a:pPr marL="0" lvl="0" indent="0" algn="l" rtl="0">
              <a:lnSpc>
                <a:spcPct val="115000"/>
              </a:lnSpc>
              <a:spcBef>
                <a:spcPts val="600"/>
              </a:spcBef>
              <a:spcAft>
                <a:spcPts val="0"/>
              </a:spcAft>
              <a:buNone/>
            </a:pPr>
            <a:endParaRPr sz="1400"/>
          </a:p>
          <a:p>
            <a:pPr marL="0" lvl="0" indent="0" algn="l" rtl="0">
              <a:lnSpc>
                <a:spcPct val="115000"/>
              </a:lnSpc>
              <a:spcBef>
                <a:spcPts val="600"/>
              </a:spcBef>
              <a:spcAft>
                <a:spcPts val="0"/>
              </a:spcAft>
              <a:buNone/>
            </a:pPr>
            <a:endParaRPr sz="1400" b="1"/>
          </a:p>
        </p:txBody>
      </p:sp>
      <p:sp>
        <p:nvSpPr>
          <p:cNvPr id="442" name="Google Shape;442;p39"/>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103</a:t>
            </a:fld>
            <a:endParaRPr/>
          </a:p>
        </p:txBody>
      </p:sp>
      <p:sp>
        <p:nvSpPr>
          <p:cNvPr id="441" name="Google Shape;441;p39"/>
          <p:cNvSpPr txBox="1"/>
          <p:nvPr/>
        </p:nvSpPr>
        <p:spPr>
          <a:xfrm>
            <a:off x="1099275" y="4247850"/>
            <a:ext cx="77412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6699FF"/>
                </a:solidFill>
                <a:latin typeface="Hind"/>
                <a:ea typeface="Hind"/>
                <a:cs typeface="Hind"/>
                <a:sym typeface="Hind"/>
              </a:rPr>
              <a:t>You don’t need to keep this slide in your presentation. It’s only here to serve you as a design guide if you need to create new slides or download the fonts to edit the presentation in PowerPoint®</a:t>
            </a:r>
            <a:endParaRPr>
              <a:solidFill>
                <a:srgbClr val="6699FF"/>
              </a:solidFill>
              <a:latin typeface="Hind"/>
              <a:ea typeface="Hind"/>
              <a:cs typeface="Hind"/>
              <a:sym typeface="Hind"/>
            </a:endParaRPr>
          </a:p>
          <a:p>
            <a:pPr marL="0" lvl="0" indent="0" algn="l" rtl="0">
              <a:spcBef>
                <a:spcPts val="0"/>
              </a:spcBef>
              <a:spcAft>
                <a:spcPts val="0"/>
              </a:spcAft>
              <a:buClr>
                <a:schemeClr val="dk1"/>
              </a:buClr>
              <a:buSzPts val="1100"/>
              <a:buFont typeface="Arial"/>
              <a:buNone/>
            </a:pPr>
            <a:endParaRPr>
              <a:solidFill>
                <a:srgbClr val="6699FF"/>
              </a:solidFill>
              <a:latin typeface="Hind"/>
              <a:ea typeface="Hind"/>
              <a:cs typeface="Hind"/>
              <a:sym typeface="Hind"/>
            </a:endParaRPr>
          </a:p>
          <a:p>
            <a:pPr marL="0" lvl="0" indent="0" algn="l" rtl="0">
              <a:spcBef>
                <a:spcPts val="0"/>
              </a:spcBef>
              <a:spcAft>
                <a:spcPts val="0"/>
              </a:spcAft>
              <a:buNone/>
            </a:pPr>
            <a:endParaRPr>
              <a:solidFill>
                <a:srgbClr val="6699FF"/>
              </a:solidFill>
              <a:latin typeface="Hind"/>
              <a:ea typeface="Hind"/>
              <a:cs typeface="Hind"/>
              <a:sym typeface="Hin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Shape 446"/>
        <p:cNvGrpSpPr/>
        <p:nvPr/>
      </p:nvGrpSpPr>
      <p:grpSpPr>
        <a:xfrm>
          <a:off x="0" y="0"/>
          <a:ext cx="0" cy="0"/>
          <a:chOff x="0" y="0"/>
          <a:chExt cx="0" cy="0"/>
        </a:xfrm>
      </p:grpSpPr>
      <p:sp>
        <p:nvSpPr>
          <p:cNvPr id="447" name="Google Shape;447;p40"/>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a:t>
            </a:r>
            <a:br>
              <a:rPr lang="en"/>
            </a:br>
            <a:r>
              <a:rPr lang="en"/>
              <a:t>EXTRA RESOURCES</a:t>
            </a:r>
            <a:endParaRPr/>
          </a:p>
        </p:txBody>
      </p:sp>
      <p:sp>
        <p:nvSpPr>
          <p:cNvPr id="448" name="Google Shape;448;p40"/>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 Business Plans, Marketing Plans, Project Proposals, Lessons, etc</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534"/>
        <p:cNvGrpSpPr/>
        <p:nvPr/>
      </p:nvGrpSpPr>
      <p:grpSpPr>
        <a:xfrm>
          <a:off x="0" y="0"/>
          <a:ext cx="0" cy="0"/>
          <a:chOff x="0" y="0"/>
          <a:chExt cx="0" cy="0"/>
        </a:xfrm>
      </p:grpSpPr>
      <p:sp>
        <p:nvSpPr>
          <p:cNvPr id="536" name="Google Shape;536;p4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105</a:t>
            </a:fld>
            <a:endParaRPr/>
          </a:p>
        </p:txBody>
      </p:sp>
      <p:sp>
        <p:nvSpPr>
          <p:cNvPr id="535" name="Google Shape;535;p44"/>
          <p:cNvSpPr txBox="1">
            <a:spLocks noGrp="1"/>
          </p:cNvSpPr>
          <p:nvPr>
            <p:ph type="title" idx="4294967295"/>
          </p:nvPr>
        </p:nvSpPr>
        <p:spPr>
          <a:xfrm>
            <a:off x="0" y="912813"/>
            <a:ext cx="5972175" cy="63658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SWOT Analysis</a:t>
            </a:r>
            <a:endParaRPr/>
          </a:p>
        </p:txBody>
      </p:sp>
      <p:sp>
        <p:nvSpPr>
          <p:cNvPr id="537" name="Google Shape;537;p44"/>
          <p:cNvSpPr/>
          <p:nvPr/>
        </p:nvSpPr>
        <p:spPr>
          <a:xfrm>
            <a:off x="1183875" y="1548850"/>
            <a:ext cx="3214200" cy="1496700"/>
          </a:xfrm>
          <a:prstGeom prst="rect">
            <a:avLst/>
          </a:prstGeom>
          <a:solidFill>
            <a:srgbClr val="FFFFFF">
              <a:alpha val="2458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Hind"/>
                <a:ea typeface="Hind"/>
                <a:cs typeface="Hind"/>
                <a:sym typeface="Hind"/>
              </a:rPr>
              <a:t>STRENGTHS</a:t>
            </a:r>
            <a:endParaRPr b="1">
              <a:solidFill>
                <a:schemeClr val="dk1"/>
              </a:solidFill>
              <a:latin typeface="Hind"/>
              <a:ea typeface="Hind"/>
              <a:cs typeface="Hind"/>
              <a:sym typeface="Hind"/>
            </a:endParaRPr>
          </a:p>
          <a:p>
            <a:pPr marL="0" lvl="0" indent="0" algn="l" rtl="0">
              <a:spcBef>
                <a:spcPts val="600"/>
              </a:spcBef>
              <a:spcAft>
                <a:spcPts val="600"/>
              </a:spcAft>
              <a:buNone/>
            </a:pPr>
            <a:r>
              <a:rPr lang="en">
                <a:solidFill>
                  <a:schemeClr val="dk1"/>
                </a:solidFill>
                <a:latin typeface="Hind"/>
                <a:ea typeface="Hind"/>
                <a:cs typeface="Hind"/>
                <a:sym typeface="Hind"/>
              </a:rPr>
              <a:t>Blue is the colour of the clear sky and the deep sea</a:t>
            </a:r>
            <a:endParaRPr>
              <a:solidFill>
                <a:schemeClr val="dk1"/>
              </a:solidFill>
              <a:latin typeface="Hind"/>
              <a:ea typeface="Hind"/>
              <a:cs typeface="Hind"/>
              <a:sym typeface="Hind"/>
            </a:endParaRPr>
          </a:p>
        </p:txBody>
      </p:sp>
      <p:sp>
        <p:nvSpPr>
          <p:cNvPr id="538" name="Google Shape;538;p44"/>
          <p:cNvSpPr/>
          <p:nvPr/>
        </p:nvSpPr>
        <p:spPr>
          <a:xfrm>
            <a:off x="4531095" y="1548850"/>
            <a:ext cx="3214200" cy="1496700"/>
          </a:xfrm>
          <a:prstGeom prst="rect">
            <a:avLst/>
          </a:prstGeom>
          <a:solidFill>
            <a:srgbClr val="FFFFFF">
              <a:alpha val="2458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Hind"/>
                <a:ea typeface="Hind"/>
                <a:cs typeface="Hind"/>
                <a:sym typeface="Hind"/>
              </a:rPr>
              <a:t>WEAKNESSES</a:t>
            </a:r>
            <a:endParaRPr b="1">
              <a:solidFill>
                <a:schemeClr val="dk1"/>
              </a:solidFill>
              <a:latin typeface="Hind"/>
              <a:ea typeface="Hind"/>
              <a:cs typeface="Hind"/>
              <a:sym typeface="Hind"/>
            </a:endParaRPr>
          </a:p>
          <a:p>
            <a:pPr marL="0" lvl="0" indent="0" algn="r" rtl="0">
              <a:spcBef>
                <a:spcPts val="600"/>
              </a:spcBef>
              <a:spcAft>
                <a:spcPts val="600"/>
              </a:spcAft>
              <a:buNone/>
            </a:pPr>
            <a:r>
              <a:rPr lang="en">
                <a:solidFill>
                  <a:schemeClr val="dk1"/>
                </a:solidFill>
                <a:latin typeface="Hind"/>
                <a:ea typeface="Hind"/>
                <a:cs typeface="Hind"/>
                <a:sym typeface="Hind"/>
              </a:rPr>
              <a:t>Yellow is the color of gold, butter and ripe lemons</a:t>
            </a:r>
            <a:endParaRPr>
              <a:solidFill>
                <a:schemeClr val="dk1"/>
              </a:solidFill>
              <a:latin typeface="Hind"/>
              <a:ea typeface="Hind"/>
              <a:cs typeface="Hind"/>
              <a:sym typeface="Hind"/>
            </a:endParaRPr>
          </a:p>
        </p:txBody>
      </p:sp>
      <p:sp>
        <p:nvSpPr>
          <p:cNvPr id="539" name="Google Shape;539;p44"/>
          <p:cNvSpPr/>
          <p:nvPr/>
        </p:nvSpPr>
        <p:spPr>
          <a:xfrm>
            <a:off x="1183875" y="3209801"/>
            <a:ext cx="3214200" cy="1496700"/>
          </a:xfrm>
          <a:prstGeom prst="rect">
            <a:avLst/>
          </a:prstGeom>
          <a:solidFill>
            <a:srgbClr val="FFFFFF">
              <a:alpha val="24580"/>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Hind"/>
              <a:ea typeface="Hind"/>
              <a:cs typeface="Hind"/>
              <a:sym typeface="Hind"/>
            </a:endParaRPr>
          </a:p>
          <a:p>
            <a:pPr marL="0" lvl="0" indent="0" algn="l" rtl="0">
              <a:spcBef>
                <a:spcPts val="600"/>
              </a:spcBef>
              <a:spcAft>
                <a:spcPts val="0"/>
              </a:spcAft>
              <a:buClr>
                <a:schemeClr val="dk1"/>
              </a:buClr>
              <a:buSzPts val="1100"/>
              <a:buFont typeface="Arial"/>
              <a:buNone/>
            </a:pPr>
            <a:r>
              <a:rPr lang="en">
                <a:solidFill>
                  <a:schemeClr val="dk1"/>
                </a:solidFill>
                <a:latin typeface="Hind"/>
                <a:ea typeface="Hind"/>
                <a:cs typeface="Hind"/>
                <a:sym typeface="Hind"/>
              </a:rPr>
              <a:t>Black is the color of ebony and of outer space</a:t>
            </a:r>
            <a:endParaRPr>
              <a:solidFill>
                <a:schemeClr val="dk1"/>
              </a:solidFill>
              <a:latin typeface="Hind"/>
              <a:ea typeface="Hind"/>
              <a:cs typeface="Hind"/>
              <a:sym typeface="Hind"/>
            </a:endParaRPr>
          </a:p>
          <a:p>
            <a:pPr marL="0" lvl="0" indent="0" algn="l" rtl="0">
              <a:spcBef>
                <a:spcPts val="600"/>
              </a:spcBef>
              <a:spcAft>
                <a:spcPts val="600"/>
              </a:spcAft>
              <a:buClr>
                <a:schemeClr val="dk1"/>
              </a:buClr>
              <a:buSzPts val="1100"/>
              <a:buFont typeface="Arial"/>
              <a:buNone/>
            </a:pPr>
            <a:r>
              <a:rPr lang="en" b="1">
                <a:solidFill>
                  <a:schemeClr val="dk1"/>
                </a:solidFill>
                <a:latin typeface="Hind"/>
                <a:ea typeface="Hind"/>
                <a:cs typeface="Hind"/>
                <a:sym typeface="Hind"/>
              </a:rPr>
              <a:t>OPPORTUNITIES</a:t>
            </a:r>
            <a:endParaRPr>
              <a:solidFill>
                <a:schemeClr val="dk1"/>
              </a:solidFill>
              <a:latin typeface="Hind"/>
              <a:ea typeface="Hind"/>
              <a:cs typeface="Hind"/>
              <a:sym typeface="Hind"/>
            </a:endParaRPr>
          </a:p>
        </p:txBody>
      </p:sp>
      <p:sp>
        <p:nvSpPr>
          <p:cNvPr id="540" name="Google Shape;540;p44"/>
          <p:cNvSpPr/>
          <p:nvPr/>
        </p:nvSpPr>
        <p:spPr>
          <a:xfrm>
            <a:off x="4531095" y="3209801"/>
            <a:ext cx="3214200" cy="1496700"/>
          </a:xfrm>
          <a:prstGeom prst="rect">
            <a:avLst/>
          </a:prstGeom>
          <a:solidFill>
            <a:srgbClr val="FFFFFF">
              <a:alpha val="2458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Hind"/>
                <a:ea typeface="Hind"/>
                <a:cs typeface="Hind"/>
                <a:sym typeface="Hind"/>
              </a:rPr>
              <a:t>White is the color of milk and fresh snow</a:t>
            </a:r>
            <a:endParaRPr>
              <a:solidFill>
                <a:schemeClr val="dk1"/>
              </a:solidFill>
              <a:latin typeface="Hind"/>
              <a:ea typeface="Hind"/>
              <a:cs typeface="Hind"/>
              <a:sym typeface="Hind"/>
            </a:endParaRPr>
          </a:p>
          <a:p>
            <a:pPr marL="0" lvl="0" indent="0" algn="r" rtl="0">
              <a:spcBef>
                <a:spcPts val="600"/>
              </a:spcBef>
              <a:spcAft>
                <a:spcPts val="600"/>
              </a:spcAft>
              <a:buNone/>
            </a:pPr>
            <a:r>
              <a:rPr lang="en" b="1">
                <a:solidFill>
                  <a:schemeClr val="dk1"/>
                </a:solidFill>
                <a:latin typeface="Hind"/>
                <a:ea typeface="Hind"/>
                <a:cs typeface="Hind"/>
                <a:sym typeface="Hind"/>
              </a:rPr>
              <a:t>THREATS</a:t>
            </a:r>
            <a:endParaRPr>
              <a:solidFill>
                <a:schemeClr val="dk1"/>
              </a:solidFill>
              <a:latin typeface="Hind"/>
              <a:ea typeface="Hind"/>
              <a:cs typeface="Hind"/>
              <a:sym typeface="Hind"/>
            </a:endParaRPr>
          </a:p>
        </p:txBody>
      </p:sp>
      <p:sp>
        <p:nvSpPr>
          <p:cNvPr id="541" name="Google Shape;541;p44"/>
          <p:cNvSpPr/>
          <p:nvPr/>
        </p:nvSpPr>
        <p:spPr>
          <a:xfrm>
            <a:off x="3238548" y="1903037"/>
            <a:ext cx="2283000" cy="2283000"/>
          </a:xfrm>
          <a:prstGeom prst="pie">
            <a:avLst>
              <a:gd name="adj1" fmla="val 10788866"/>
              <a:gd name="adj2" fmla="val 16200000"/>
            </a:avLst>
          </a:prstGeom>
          <a:gradFill>
            <a:gsLst>
              <a:gs pos="0">
                <a:srgbClr val="CC3399"/>
              </a:gs>
              <a:gs pos="100000">
                <a:srgbClr val="6699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4"/>
          <p:cNvSpPr/>
          <p:nvPr/>
        </p:nvSpPr>
        <p:spPr>
          <a:xfrm rot="5400000">
            <a:off x="3403155" y="1903037"/>
            <a:ext cx="2283000" cy="2283000"/>
          </a:xfrm>
          <a:prstGeom prst="pie">
            <a:avLst>
              <a:gd name="adj1" fmla="val 10788866"/>
              <a:gd name="adj2" fmla="val 16200000"/>
            </a:avLst>
          </a:prstGeom>
          <a:gradFill>
            <a:gsLst>
              <a:gs pos="0">
                <a:schemeClr val="accent6"/>
              </a:gs>
              <a:gs pos="100000">
                <a:srgbClr val="FFCC00"/>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4"/>
          <p:cNvSpPr/>
          <p:nvPr/>
        </p:nvSpPr>
        <p:spPr>
          <a:xfrm rot="10800000">
            <a:off x="3403155" y="2068930"/>
            <a:ext cx="2283000" cy="2283000"/>
          </a:xfrm>
          <a:prstGeom prst="pie">
            <a:avLst>
              <a:gd name="adj1" fmla="val 10788866"/>
              <a:gd name="adj2" fmla="val 16200000"/>
            </a:avLst>
          </a:prstGeom>
          <a:gradFill>
            <a:gsLst>
              <a:gs pos="0">
                <a:srgbClr val="FF0066"/>
              </a:gs>
              <a:gs pos="100000">
                <a:srgbClr val="FF9900"/>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rot="-5400000">
            <a:off x="3238548" y="2068930"/>
            <a:ext cx="2283000" cy="2283000"/>
          </a:xfrm>
          <a:prstGeom prst="pie">
            <a:avLst>
              <a:gd name="adj1" fmla="val 10788866"/>
              <a:gd name="adj2" fmla="val 16200000"/>
            </a:avLst>
          </a:prstGeom>
          <a:gradFill>
            <a:gsLst>
              <a:gs pos="0">
                <a:srgbClr val="33CCCC"/>
              </a:gs>
              <a:gs pos="100000">
                <a:srgbClr val="66FF3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p:nvPr/>
        </p:nvSpPr>
        <p:spPr>
          <a:xfrm>
            <a:off x="3764154" y="2379257"/>
            <a:ext cx="259592" cy="400171"/>
          </a:xfrm>
          <a:prstGeom prst="rect">
            <a:avLst/>
          </a:prstGeom>
        </p:spPr>
        <p:txBody>
          <a:bodyPr>
            <a:prstTxWarp prst="textPlain">
              <a:avLst/>
            </a:prstTxWarp>
          </a:bodyPr>
          <a:lstStyle/>
          <a:p>
            <a:pPr lvl="0" algn="ctr"/>
            <a:r>
              <a:rPr b="1" i="0">
                <a:ln>
                  <a:noFill/>
                </a:ln>
                <a:solidFill>
                  <a:schemeClr val="dk1"/>
                </a:solidFill>
                <a:latin typeface="Hind"/>
              </a:rPr>
              <a:t>S</a:t>
            </a:r>
          </a:p>
        </p:txBody>
      </p:sp>
      <p:sp>
        <p:nvSpPr>
          <p:cNvPr id="546" name="Google Shape;546;p44"/>
          <p:cNvSpPr/>
          <p:nvPr/>
        </p:nvSpPr>
        <p:spPr>
          <a:xfrm>
            <a:off x="4723437" y="2386548"/>
            <a:ext cx="544268" cy="393171"/>
          </a:xfrm>
          <a:prstGeom prst="rect">
            <a:avLst/>
          </a:prstGeom>
        </p:spPr>
        <p:txBody>
          <a:bodyPr>
            <a:prstTxWarp prst="textPlain">
              <a:avLst/>
            </a:prstTxWarp>
          </a:bodyPr>
          <a:lstStyle/>
          <a:p>
            <a:pPr lvl="0" algn="ctr"/>
            <a:r>
              <a:rPr b="1" i="0">
                <a:ln>
                  <a:noFill/>
                </a:ln>
                <a:solidFill>
                  <a:schemeClr val="dk1"/>
                </a:solidFill>
                <a:latin typeface="Hind"/>
              </a:rPr>
              <a:t>W</a:t>
            </a:r>
          </a:p>
        </p:txBody>
      </p:sp>
      <p:sp>
        <p:nvSpPr>
          <p:cNvPr id="547" name="Google Shape;547;p44"/>
          <p:cNvSpPr/>
          <p:nvPr/>
        </p:nvSpPr>
        <p:spPr>
          <a:xfrm>
            <a:off x="3731487" y="3424259"/>
            <a:ext cx="382679" cy="403671"/>
          </a:xfrm>
          <a:prstGeom prst="rect">
            <a:avLst/>
          </a:prstGeom>
        </p:spPr>
        <p:txBody>
          <a:bodyPr>
            <a:prstTxWarp prst="textPlain">
              <a:avLst/>
            </a:prstTxWarp>
          </a:bodyPr>
          <a:lstStyle/>
          <a:p>
            <a:pPr lvl="0" algn="ctr"/>
            <a:r>
              <a:rPr b="1" i="0">
                <a:ln>
                  <a:noFill/>
                </a:ln>
                <a:solidFill>
                  <a:schemeClr val="dk1"/>
                </a:solidFill>
                <a:latin typeface="Hind"/>
              </a:rPr>
              <a:t>O</a:t>
            </a:r>
          </a:p>
        </p:txBody>
      </p:sp>
      <p:sp>
        <p:nvSpPr>
          <p:cNvPr id="548" name="Google Shape;548;p44"/>
          <p:cNvSpPr/>
          <p:nvPr/>
        </p:nvSpPr>
        <p:spPr>
          <a:xfrm>
            <a:off x="4831357" y="3431550"/>
            <a:ext cx="282343" cy="393171"/>
          </a:xfrm>
          <a:prstGeom prst="rect">
            <a:avLst/>
          </a:prstGeom>
        </p:spPr>
        <p:txBody>
          <a:bodyPr>
            <a:prstTxWarp prst="textPlain">
              <a:avLst/>
            </a:prstTxWarp>
          </a:bodyPr>
          <a:lstStyle/>
          <a:p>
            <a:pPr lvl="0" algn="ctr"/>
            <a:r>
              <a:rPr b="1" i="0">
                <a:ln>
                  <a:noFill/>
                </a:ln>
                <a:solidFill>
                  <a:schemeClr val="dk1"/>
                </a:solidFill>
                <a:latin typeface="Hind"/>
              </a:rPr>
              <a:t>T</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1475"/>
        <p:cNvGrpSpPr/>
        <p:nvPr/>
      </p:nvGrpSpPr>
      <p:grpSpPr>
        <a:xfrm>
          <a:off x="0" y="0"/>
          <a:ext cx="0" cy="0"/>
          <a:chOff x="0" y="0"/>
          <a:chExt cx="0" cy="0"/>
        </a:xfrm>
      </p:grpSpPr>
      <p:pic>
        <p:nvPicPr>
          <p:cNvPr id="1476" name="Google Shape;1476;p53">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477" name="Google Shape;1477;p53"/>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478" name="Google Shape;1478;p53"/>
          <p:cNvGrpSpPr/>
          <p:nvPr/>
        </p:nvGrpSpPr>
        <p:grpSpPr>
          <a:xfrm>
            <a:off x="690575" y="3290132"/>
            <a:ext cx="7762851" cy="892418"/>
            <a:chOff x="801125" y="3213932"/>
            <a:chExt cx="7762851" cy="892418"/>
          </a:xfrm>
        </p:grpSpPr>
        <p:grpSp>
          <p:nvGrpSpPr>
            <p:cNvPr id="1479" name="Google Shape;1479;p53"/>
            <p:cNvGrpSpPr/>
            <p:nvPr/>
          </p:nvGrpSpPr>
          <p:grpSpPr>
            <a:xfrm>
              <a:off x="4845759" y="3213932"/>
              <a:ext cx="1695900" cy="892418"/>
              <a:chOff x="4845759" y="3213932"/>
              <a:chExt cx="1695900" cy="892418"/>
            </a:xfrm>
          </p:grpSpPr>
          <p:sp>
            <p:nvSpPr>
              <p:cNvPr id="1480" name="Google Shape;1480;p53"/>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481" name="Google Shape;1481;p53"/>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482" name="Google Shape;1482;p53"/>
            <p:cNvGrpSpPr/>
            <p:nvPr/>
          </p:nvGrpSpPr>
          <p:grpSpPr>
            <a:xfrm>
              <a:off x="2823442" y="3214222"/>
              <a:ext cx="1695900" cy="892128"/>
              <a:chOff x="2823442" y="3214222"/>
              <a:chExt cx="1695900" cy="892128"/>
            </a:xfrm>
          </p:grpSpPr>
          <p:sp>
            <p:nvSpPr>
              <p:cNvPr id="1483" name="Google Shape;1483;p53"/>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484" name="Google Shape;1484;p53"/>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485" name="Google Shape;1485;p53"/>
            <p:cNvGrpSpPr/>
            <p:nvPr/>
          </p:nvGrpSpPr>
          <p:grpSpPr>
            <a:xfrm>
              <a:off x="6868076" y="3213932"/>
              <a:ext cx="1695900" cy="892418"/>
              <a:chOff x="6868076" y="3213932"/>
              <a:chExt cx="1695900" cy="892418"/>
            </a:xfrm>
          </p:grpSpPr>
          <p:sp>
            <p:nvSpPr>
              <p:cNvPr id="1486" name="Google Shape;1486;p53"/>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487" name="Google Shape;1487;p53"/>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488" name="Google Shape;1488;p53"/>
            <p:cNvGrpSpPr/>
            <p:nvPr/>
          </p:nvGrpSpPr>
          <p:grpSpPr>
            <a:xfrm>
              <a:off x="801125" y="3214206"/>
              <a:ext cx="1695900" cy="892144"/>
              <a:chOff x="801125" y="3214206"/>
              <a:chExt cx="1695900" cy="892144"/>
            </a:xfrm>
          </p:grpSpPr>
          <p:sp>
            <p:nvSpPr>
              <p:cNvPr id="1489" name="Google Shape;1489;p53"/>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490" name="Google Shape;1490;p53"/>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7"/>
          <p:cNvSpPr txBox="1">
            <a:spLocks noGrp="1"/>
          </p:cNvSpPr>
          <p:nvPr>
            <p:ph type="title"/>
          </p:nvPr>
        </p:nvSpPr>
        <p:spPr>
          <a:xfrm>
            <a:off x="980003" y="394206"/>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Spark vs Hadoop MapReduce</a:t>
            </a:r>
            <a:endParaRPr/>
          </a:p>
        </p:txBody>
      </p:sp>
      <p:sp>
        <p:nvSpPr>
          <p:cNvPr id="298" name="Google Shape;298;p27"/>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585A3ECC-5929-4E63-9224-8002257CDFA8}"/>
              </a:ext>
            </a:extLst>
          </p:cNvPr>
          <p:cNvPicPr>
            <a:picLocks noChangeAspect="1"/>
          </p:cNvPicPr>
          <p:nvPr/>
        </p:nvPicPr>
        <p:blipFill>
          <a:blip r:embed="rId3"/>
          <a:stretch>
            <a:fillRect/>
          </a:stretch>
        </p:blipFill>
        <p:spPr>
          <a:xfrm>
            <a:off x="818436" y="1166490"/>
            <a:ext cx="7009824" cy="3646135"/>
          </a:xfrm>
          <a:prstGeom prst="rect">
            <a:avLst/>
          </a:prstGeom>
        </p:spPr>
      </p:pic>
      <p:pic>
        <p:nvPicPr>
          <p:cNvPr id="5" name="Hình ảnh 4">
            <a:extLst>
              <a:ext uri="{FF2B5EF4-FFF2-40B4-BE49-F238E27FC236}">
                <a16:creationId xmlns:a16="http://schemas.microsoft.com/office/drawing/2014/main" id="{22856D9B-3574-4DC5-8E81-50694F6DD439}"/>
              </a:ext>
            </a:extLst>
          </p:cNvPr>
          <p:cNvPicPr>
            <a:picLocks noChangeAspect="1"/>
          </p:cNvPicPr>
          <p:nvPr/>
        </p:nvPicPr>
        <p:blipFill>
          <a:blip r:embed="rId4"/>
          <a:stretch>
            <a:fillRect/>
          </a:stretch>
        </p:blipFill>
        <p:spPr>
          <a:xfrm>
            <a:off x="988438" y="1166490"/>
            <a:ext cx="752575" cy="49536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7" y="912850"/>
            <a:ext cx="6367855"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err="1">
                <a:latin typeface="-apple-system"/>
              </a:rPr>
              <a:t>Các</a:t>
            </a:r>
            <a:r>
              <a:rPr lang="vi-VN">
                <a:latin typeface="-apple-system"/>
              </a:rPr>
              <a:t> </a:t>
            </a:r>
            <a:r>
              <a:rPr lang="vi-VN" err="1">
                <a:latin typeface="-apple-system"/>
              </a:rPr>
              <a:t>tính</a:t>
            </a:r>
            <a:r>
              <a:rPr lang="vi-VN">
                <a:latin typeface="-apple-system"/>
              </a:rPr>
              <a:t> năng </a:t>
            </a:r>
            <a:r>
              <a:rPr lang="vi-VN" err="1">
                <a:latin typeface="-apple-system"/>
              </a:rPr>
              <a:t>cũng</a:t>
            </a:r>
            <a:r>
              <a:rPr lang="vi-VN">
                <a:latin typeface="-apple-system"/>
              </a:rPr>
              <a:t> như </a:t>
            </a:r>
            <a:r>
              <a:rPr lang="vi-VN" err="1">
                <a:latin typeface="-apple-system"/>
              </a:rPr>
              <a:t>là</a:t>
            </a:r>
            <a:r>
              <a:rPr lang="vi-VN">
                <a:latin typeface="-apple-system"/>
              </a:rPr>
              <a:t> ưu </a:t>
            </a:r>
            <a:r>
              <a:rPr lang="vi-VN" err="1">
                <a:latin typeface="-apple-system"/>
              </a:rPr>
              <a:t>điểm</a:t>
            </a:r>
            <a:endParaRPr lang="en-US">
              <a:latin typeface="-apple-system"/>
            </a:endParaRPr>
          </a:p>
        </p:txBody>
      </p:sp>
      <p:sp>
        <p:nvSpPr>
          <p:cNvPr id="232" name="Google Shape;232;p2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vi-VN" sz="1500" b="1"/>
              <a:t>Advanced Analytics: </a:t>
            </a:r>
            <a:r>
              <a:rPr lang="vi-VN" sz="1500"/>
              <a:t>Spark không chỉ hỗ trợ “Map” và “Reduce”, nó còn hỗ trợ truy vấn SQL, Streaming data, Machine learning và các thuật toán đồ thị.</a:t>
            </a:r>
          </a:p>
          <a:p>
            <a:pPr marL="76200" lvl="0" indent="0" algn="l" rtl="0">
              <a:spcBef>
                <a:spcPts val="600"/>
              </a:spcBef>
              <a:spcAft>
                <a:spcPts val="0"/>
              </a:spcAft>
              <a:buSzPts val="2400"/>
              <a:buNone/>
            </a:pPr>
            <a:endParaRPr lang="vi-VN" sz="1500" b="1"/>
          </a:p>
          <a:p>
            <a:pPr marL="457200" lvl="0" indent="-381000" algn="l" rtl="0">
              <a:spcBef>
                <a:spcPts val="0"/>
              </a:spcBef>
              <a:spcAft>
                <a:spcPts val="0"/>
              </a:spcAft>
              <a:buSzPts val="2400"/>
              <a:buChar char="›"/>
            </a:pPr>
            <a:r>
              <a:rPr lang="vi-VN" sz="1500" b="1"/>
              <a:t>Speed</a:t>
            </a:r>
            <a:r>
              <a:rPr lang="vi-VN" sz="1500"/>
              <a:t>: gấp 100 trêm </a:t>
            </a:r>
            <a:r>
              <a:rPr lang="en-US" sz="1500" err="1"/>
              <a:t>ứng</a:t>
            </a:r>
            <a:r>
              <a:rPr lang="en-US" sz="1500"/>
              <a:t> </a:t>
            </a:r>
            <a:r>
              <a:rPr lang="en-US" sz="1500" err="1"/>
              <a:t>dụng</a:t>
            </a:r>
            <a:r>
              <a:rPr lang="vi-VN" sz="1500"/>
              <a:t> và 10 lần trên đĩa.</a:t>
            </a:r>
          </a:p>
          <a:p>
            <a:pPr marL="76200" lvl="0" indent="0" algn="l" rtl="0">
              <a:spcBef>
                <a:spcPts val="0"/>
              </a:spcBef>
              <a:spcAft>
                <a:spcPts val="0"/>
              </a:spcAft>
              <a:buSzPts val="2400"/>
              <a:buNone/>
            </a:pPr>
            <a:endParaRPr lang="vi-VN" sz="1500"/>
          </a:p>
          <a:p>
            <a:pPr marL="457200" lvl="0" indent="-381000" algn="l" rtl="0">
              <a:spcBef>
                <a:spcPts val="0"/>
              </a:spcBef>
              <a:spcAft>
                <a:spcPts val="0"/>
              </a:spcAft>
              <a:buSzPts val="2400"/>
              <a:buChar char="›"/>
            </a:pPr>
            <a:r>
              <a:rPr lang="vi-VN" sz="1500" b="1"/>
              <a:t>Multiple languages: </a:t>
            </a:r>
            <a:r>
              <a:rPr lang="vi-VN" sz="1500"/>
              <a:t>Cung cấp built-in API phổ biến như Java, Scala, Python, R. Bên cạnh đó Spark còn cung cấp nhiều high-level operators cho việc truy vấn dữ liệu…</a:t>
            </a:r>
            <a:endParaRPr lang="vi-VN" sz="1500" b="1"/>
          </a:p>
          <a:p>
            <a:pPr marL="0" lvl="0" indent="0" algn="l" rtl="0">
              <a:spcBef>
                <a:spcPts val="600"/>
              </a:spcBef>
              <a:spcAft>
                <a:spcPts val="0"/>
              </a:spcAft>
              <a:buNone/>
            </a:pPr>
            <a:endParaRPr lang="vi-VN" sz="1500"/>
          </a:p>
        </p:txBody>
      </p:sp>
      <p:sp>
        <p:nvSpPr>
          <p:cNvPr id="233" name="Google Shape;233;p2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7" y="912850"/>
            <a:ext cx="6367855"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err="1">
                <a:latin typeface="-apple-system"/>
              </a:rPr>
              <a:t>Nhược</a:t>
            </a:r>
            <a:r>
              <a:rPr lang="vi-VN">
                <a:latin typeface="-apple-system"/>
              </a:rPr>
              <a:t> </a:t>
            </a:r>
            <a:r>
              <a:rPr lang="vi-VN" err="1">
                <a:latin typeface="-apple-system"/>
              </a:rPr>
              <a:t>điểm</a:t>
            </a:r>
            <a:endParaRPr lang="en-US">
              <a:latin typeface="-apple-system"/>
            </a:endParaRPr>
          </a:p>
        </p:txBody>
      </p:sp>
      <p:sp>
        <p:nvSpPr>
          <p:cNvPr id="232" name="Google Shape;232;p2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vi-VN" sz="1500">
                <a:latin typeface="-apple-system"/>
              </a:rPr>
              <a:t>Spark không có hệ thống Filesytem riêng.</a:t>
            </a:r>
          </a:p>
          <a:p>
            <a:pPr marL="76200" lvl="0" indent="0" algn="l" rtl="0">
              <a:spcBef>
                <a:spcPts val="600"/>
              </a:spcBef>
              <a:spcAft>
                <a:spcPts val="0"/>
              </a:spcAft>
              <a:buSzPts val="2400"/>
              <a:buNone/>
            </a:pPr>
            <a:endParaRPr lang="vi-VN" sz="1500">
              <a:latin typeface="-apple-system"/>
            </a:endParaRPr>
          </a:p>
          <a:p>
            <a:pPr marL="457200" lvl="0" indent="-381000" algn="l" rtl="0">
              <a:spcBef>
                <a:spcPts val="0"/>
              </a:spcBef>
              <a:spcAft>
                <a:spcPts val="0"/>
              </a:spcAft>
              <a:buSzPts val="2400"/>
              <a:buChar char="›"/>
            </a:pPr>
            <a:r>
              <a:rPr lang="vi-VN" sz="1500">
                <a:latin typeface="-apple-system"/>
              </a:rPr>
              <a:t>Đ</a:t>
            </a:r>
            <a:r>
              <a:rPr lang="en-US" sz="1500">
                <a:latin typeface="-apple-system"/>
              </a:rPr>
              <a:t>ò</a:t>
            </a:r>
            <a:r>
              <a:rPr lang="vi-VN" sz="1500">
                <a:latin typeface="-apple-system"/>
              </a:rPr>
              <a:t>i hỏi rất nhiều RAM để chạy trong bộ nhớ.</a:t>
            </a:r>
          </a:p>
          <a:p>
            <a:pPr marL="76200" lvl="0" indent="0" algn="l" rtl="0">
              <a:spcBef>
                <a:spcPts val="0"/>
              </a:spcBef>
              <a:spcAft>
                <a:spcPts val="0"/>
              </a:spcAft>
              <a:buSzPts val="2400"/>
              <a:buNone/>
            </a:pPr>
            <a:endParaRPr lang="vi-VN" sz="1500">
              <a:latin typeface="-apple-system"/>
            </a:endParaRPr>
          </a:p>
          <a:p>
            <a:pPr marL="457200" lvl="0" indent="-381000" algn="l" rtl="0">
              <a:spcBef>
                <a:spcPts val="0"/>
              </a:spcBef>
              <a:spcAft>
                <a:spcPts val="0"/>
              </a:spcAft>
              <a:buSzPts val="2400"/>
              <a:buChar char="›"/>
            </a:pPr>
            <a:r>
              <a:rPr lang="vi-VN" sz="1500">
                <a:latin typeface="-apple-system"/>
              </a:rPr>
              <a:t>Spark Streaming không thực sự real-time.</a:t>
            </a:r>
          </a:p>
          <a:p>
            <a:pPr marL="76200" lvl="0" indent="0" algn="l" rtl="0">
              <a:spcBef>
                <a:spcPts val="0"/>
              </a:spcBef>
              <a:spcAft>
                <a:spcPts val="0"/>
              </a:spcAft>
              <a:buSzPts val="2400"/>
              <a:buNone/>
            </a:pPr>
            <a:endParaRPr lang="vi-VN" sz="1500">
              <a:latin typeface="-apple-system"/>
            </a:endParaRPr>
          </a:p>
          <a:p>
            <a:pPr marL="457200" lvl="0" indent="-381000" algn="l" rtl="0">
              <a:spcBef>
                <a:spcPts val="0"/>
              </a:spcBef>
              <a:spcAft>
                <a:spcPts val="0"/>
              </a:spcAft>
              <a:buSzPts val="2400"/>
              <a:buChar char="›"/>
            </a:pPr>
            <a:r>
              <a:rPr lang="vi-VN" sz="1500">
                <a:latin typeface="-apple-system"/>
              </a:rPr>
              <a:t>Việc tối ưu hóa, chỉnh sửa dữ liệu cần phải có kinh nghiệm và cần thực hiện thủ công.</a:t>
            </a:r>
          </a:p>
        </p:txBody>
      </p:sp>
      <p:sp>
        <p:nvSpPr>
          <p:cNvPr id="233" name="Google Shape;233;p2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pple-system"/>
              </a:rPr>
              <a:pPr marL="0" lvl="0" indent="0" algn="r" rtl="0">
                <a:spcBef>
                  <a:spcPts val="0"/>
                </a:spcBef>
                <a:spcAft>
                  <a:spcPts val="0"/>
                </a:spcAft>
                <a:buNone/>
              </a:pPr>
              <a:t>13</a:t>
            </a:fld>
            <a:endParaRPr lang="en-US">
              <a:latin typeface="-apple-system"/>
            </a:endParaRPr>
          </a:p>
        </p:txBody>
      </p:sp>
    </p:spTree>
    <p:extLst>
      <p:ext uri="{BB962C8B-B14F-4D97-AF65-F5344CB8AC3E}">
        <p14:creationId xmlns:p14="http://schemas.microsoft.com/office/powerpoint/2010/main" val="1565292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7" y="912850"/>
            <a:ext cx="6367855"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err="1">
                <a:latin typeface="-apple-system"/>
              </a:rPr>
              <a:t>Ứng</a:t>
            </a:r>
            <a:r>
              <a:rPr lang="vi-VN">
                <a:latin typeface="-apple-system"/>
              </a:rPr>
              <a:t> </a:t>
            </a:r>
            <a:r>
              <a:rPr lang="vi-VN" err="1">
                <a:latin typeface="-apple-system"/>
              </a:rPr>
              <a:t>dụng</a:t>
            </a:r>
            <a:endParaRPr lang="en-US">
              <a:latin typeface="-apple-system"/>
            </a:endParaRPr>
          </a:p>
        </p:txBody>
      </p:sp>
      <p:sp>
        <p:nvSpPr>
          <p:cNvPr id="232" name="Google Shape;232;p2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vi-VN">
                <a:latin typeface="-apple-system"/>
              </a:rPr>
              <a:t>Ngành tài chính.</a:t>
            </a:r>
          </a:p>
          <a:p>
            <a:pPr marL="457200" lvl="0" indent="-381000" algn="l" rtl="0">
              <a:spcBef>
                <a:spcPts val="0"/>
              </a:spcBef>
              <a:spcAft>
                <a:spcPts val="0"/>
              </a:spcAft>
              <a:buSzPts val="2400"/>
              <a:buChar char="›"/>
            </a:pPr>
            <a:r>
              <a:rPr lang="vi-VN">
                <a:latin typeface="-apple-system"/>
              </a:rPr>
              <a:t>Thương mại điện tử.</a:t>
            </a:r>
          </a:p>
          <a:p>
            <a:pPr marL="457200" lvl="0" indent="-381000" algn="l" rtl="0">
              <a:spcBef>
                <a:spcPts val="0"/>
              </a:spcBef>
              <a:spcAft>
                <a:spcPts val="0"/>
              </a:spcAft>
              <a:buSzPts val="2400"/>
              <a:buChar char="›"/>
            </a:pPr>
            <a:r>
              <a:rPr lang="vi-VN">
                <a:latin typeface="-apple-system"/>
              </a:rPr>
              <a:t>Truyền thông và giải trí.</a:t>
            </a:r>
          </a:p>
          <a:p>
            <a:pPr marL="457200" lvl="0" indent="-381000" algn="l" rtl="0">
              <a:spcBef>
                <a:spcPts val="0"/>
              </a:spcBef>
              <a:spcAft>
                <a:spcPts val="0"/>
              </a:spcAft>
              <a:buSzPts val="2400"/>
              <a:buChar char="›"/>
            </a:pPr>
            <a:r>
              <a:rPr lang="vi-VN">
                <a:latin typeface="-apple-system"/>
              </a:rPr>
              <a:t>Du lịch.</a:t>
            </a:r>
          </a:p>
          <a:p>
            <a:pPr marL="457200" lvl="0" indent="-381000" algn="l" rtl="0">
              <a:spcBef>
                <a:spcPts val="0"/>
              </a:spcBef>
              <a:spcAft>
                <a:spcPts val="0"/>
              </a:spcAft>
              <a:buSzPts val="2400"/>
              <a:buChar char="›"/>
            </a:pPr>
            <a:r>
              <a:rPr lang="vi-VN">
                <a:latin typeface="-apple-system"/>
              </a:rPr>
              <a:t>Chăm sóc sức khỏe.</a:t>
            </a:r>
          </a:p>
          <a:p>
            <a:pPr marL="0" lvl="0" indent="0" algn="l" rtl="0">
              <a:spcBef>
                <a:spcPts val="600"/>
              </a:spcBef>
              <a:spcAft>
                <a:spcPts val="0"/>
              </a:spcAft>
              <a:buNone/>
            </a:pPr>
            <a:endParaRPr lang="vi-VN">
              <a:latin typeface="-apple-system"/>
            </a:endParaRPr>
          </a:p>
        </p:txBody>
      </p:sp>
      <p:sp>
        <p:nvSpPr>
          <p:cNvPr id="233" name="Google Shape;233;p20"/>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pple-system"/>
              </a:rPr>
              <a:pPr marL="0" lvl="0" indent="0" algn="r" rtl="0">
                <a:spcBef>
                  <a:spcPts val="0"/>
                </a:spcBef>
                <a:spcAft>
                  <a:spcPts val="0"/>
                </a:spcAft>
                <a:buNone/>
              </a:pPr>
              <a:t>14</a:t>
            </a:fld>
            <a:endParaRPr lang="en-US">
              <a:latin typeface="-apple-system"/>
            </a:endParaRPr>
          </a:p>
        </p:txBody>
      </p:sp>
    </p:spTree>
    <p:extLst>
      <p:ext uri="{BB962C8B-B14F-4D97-AF65-F5344CB8AC3E}">
        <p14:creationId xmlns:p14="http://schemas.microsoft.com/office/powerpoint/2010/main" val="3209576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999786" y="377154"/>
            <a:ext cx="4934904"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apple-system"/>
              </a:rPr>
              <a:t>2.</a:t>
            </a:r>
          </a:p>
          <a:p>
            <a:pPr marL="0" lvl="0" indent="0" algn="ctr" rtl="0">
              <a:spcBef>
                <a:spcPts val="0"/>
              </a:spcBef>
              <a:spcAft>
                <a:spcPts val="0"/>
              </a:spcAft>
              <a:buNone/>
            </a:pPr>
            <a:r>
              <a:rPr lang="en-US" dirty="0">
                <a:latin typeface="-apple-system"/>
              </a:rPr>
              <a:t>RDD &amp; How Spark work</a:t>
            </a:r>
          </a:p>
        </p:txBody>
      </p:sp>
      <p:sp>
        <p:nvSpPr>
          <p:cNvPr id="220" name="Google Shape;220;p18"/>
          <p:cNvSpPr txBox="1">
            <a:spLocks noGrp="1"/>
          </p:cNvSpPr>
          <p:nvPr>
            <p:ph type="sldNum" idx="4294967295"/>
          </p:nvPr>
        </p:nvSpPr>
        <p:spPr>
          <a:xfrm>
            <a:off x="8556625" y="4813300"/>
            <a:ext cx="587375" cy="33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apple-system"/>
              </a:rPr>
              <a:pPr marL="0" lvl="0" indent="0" algn="r" rtl="0">
                <a:spcBef>
                  <a:spcPts val="0"/>
                </a:spcBef>
                <a:spcAft>
                  <a:spcPts val="0"/>
                </a:spcAft>
                <a:buNone/>
              </a:pPr>
              <a:t>15</a:t>
            </a:fld>
            <a:endParaRPr lang="en-US">
              <a:latin typeface="-apple-system"/>
            </a:endParaRPr>
          </a:p>
        </p:txBody>
      </p:sp>
      <p:graphicFrame>
        <p:nvGraphicFramePr>
          <p:cNvPr id="2" name="Diagram 1">
            <a:extLst>
              <a:ext uri="{FF2B5EF4-FFF2-40B4-BE49-F238E27FC236}">
                <a16:creationId xmlns:a16="http://schemas.microsoft.com/office/drawing/2014/main" id="{16276619-9EE9-4ECD-BA44-3F049FA78B5F}"/>
              </a:ext>
            </a:extLst>
          </p:cNvPr>
          <p:cNvGraphicFramePr/>
          <p:nvPr>
            <p:extLst>
              <p:ext uri="{D42A27DB-BD31-4B8C-83A1-F6EECF244321}">
                <p14:modId xmlns:p14="http://schemas.microsoft.com/office/powerpoint/2010/main" val="3286002863"/>
              </p:ext>
            </p:extLst>
          </p:nvPr>
        </p:nvGraphicFramePr>
        <p:xfrm>
          <a:off x="1835944" y="1707356"/>
          <a:ext cx="5493544" cy="3314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03154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Số hiệu Bản chiếu 2">
            <a:extLst>
              <a:ext uri="{FF2B5EF4-FFF2-40B4-BE49-F238E27FC236}">
                <a16:creationId xmlns:a16="http://schemas.microsoft.com/office/drawing/2014/main" id="{4CD2751B-59A2-44A5-9986-EDBC8948A7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4" name="AutoShape 2" descr="Animation of communication in a distributed computing system. The managing computer sends a message to each of four workers, and each of the workers sends a message back.">
            <a:extLst>
              <a:ext uri="{FF2B5EF4-FFF2-40B4-BE49-F238E27FC236}">
                <a16:creationId xmlns:a16="http://schemas.microsoft.com/office/drawing/2014/main" id="{2737D206-D988-4534-8D7D-6BBF14F2381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Hộp Văn bản 11">
            <a:extLst>
              <a:ext uri="{FF2B5EF4-FFF2-40B4-BE49-F238E27FC236}">
                <a16:creationId xmlns:a16="http://schemas.microsoft.com/office/drawing/2014/main" id="{40B4BD0D-C6FC-4490-BA05-63CA2DE42C75}"/>
              </a:ext>
            </a:extLst>
          </p:cNvPr>
          <p:cNvSpPr txBox="1"/>
          <p:nvPr/>
        </p:nvSpPr>
        <p:spPr>
          <a:xfrm>
            <a:off x="2366962" y="511696"/>
            <a:ext cx="4410075" cy="523220"/>
          </a:xfrm>
          <a:prstGeom prst="rect">
            <a:avLst/>
          </a:prstGeom>
          <a:noFill/>
        </p:spPr>
        <p:txBody>
          <a:bodyPr wrap="square" rtlCol="0">
            <a:spAutoFit/>
          </a:bodyPr>
          <a:lstStyle/>
          <a:p>
            <a:r>
              <a:rPr lang="en-US" sz="2800" b="1" i="0">
                <a:solidFill>
                  <a:schemeClr val="accent2">
                    <a:lumMod val="75000"/>
                  </a:schemeClr>
                </a:solidFill>
                <a:effectLst/>
                <a:latin typeface="Kristen ITC" panose="03050502040202030202" pitchFamily="66" charset="0"/>
              </a:rPr>
              <a:t>Distributed computing</a:t>
            </a:r>
          </a:p>
        </p:txBody>
      </p:sp>
      <p:pic>
        <p:nvPicPr>
          <p:cNvPr id="1026" name="Picture 2">
            <a:extLst>
              <a:ext uri="{FF2B5EF4-FFF2-40B4-BE49-F238E27FC236}">
                <a16:creationId xmlns:a16="http://schemas.microsoft.com/office/drawing/2014/main" id="{E27243D2-B551-4289-A435-001AB4B7A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738" y="1138238"/>
            <a:ext cx="5724525"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7348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a:extLst>
              <a:ext uri="{FF2B5EF4-FFF2-40B4-BE49-F238E27FC236}">
                <a16:creationId xmlns:a16="http://schemas.microsoft.com/office/drawing/2014/main" id="{65A99828-0B26-40E8-A4BB-B7CB60298683}"/>
              </a:ext>
            </a:extLst>
          </p:cNvPr>
          <p:cNvSpPr>
            <a:spLocks noGrp="1"/>
          </p:cNvSpPr>
          <p:nvPr>
            <p:ph type="title"/>
          </p:nvPr>
        </p:nvSpPr>
        <p:spPr>
          <a:xfrm>
            <a:off x="1352547" y="143047"/>
            <a:ext cx="5972100" cy="636000"/>
          </a:xfrm>
          <a:custGeom>
            <a:avLst/>
            <a:gdLst>
              <a:gd name="connsiteX0" fmla="*/ 0 w 5972100"/>
              <a:gd name="connsiteY0" fmla="*/ 0 h 636000"/>
              <a:gd name="connsiteX1" fmla="*/ 537489 w 5972100"/>
              <a:gd name="connsiteY1" fmla="*/ 0 h 636000"/>
              <a:gd name="connsiteX2" fmla="*/ 955536 w 5972100"/>
              <a:gd name="connsiteY2" fmla="*/ 0 h 636000"/>
              <a:gd name="connsiteX3" fmla="*/ 1672188 w 5972100"/>
              <a:gd name="connsiteY3" fmla="*/ 0 h 636000"/>
              <a:gd name="connsiteX4" fmla="*/ 2209677 w 5972100"/>
              <a:gd name="connsiteY4" fmla="*/ 0 h 636000"/>
              <a:gd name="connsiteX5" fmla="*/ 2747166 w 5972100"/>
              <a:gd name="connsiteY5" fmla="*/ 0 h 636000"/>
              <a:gd name="connsiteX6" fmla="*/ 3463818 w 5972100"/>
              <a:gd name="connsiteY6" fmla="*/ 0 h 636000"/>
              <a:gd name="connsiteX7" fmla="*/ 3941586 w 5972100"/>
              <a:gd name="connsiteY7" fmla="*/ 0 h 636000"/>
              <a:gd name="connsiteX8" fmla="*/ 4658238 w 5972100"/>
              <a:gd name="connsiteY8" fmla="*/ 0 h 636000"/>
              <a:gd name="connsiteX9" fmla="*/ 5374890 w 5972100"/>
              <a:gd name="connsiteY9" fmla="*/ 0 h 636000"/>
              <a:gd name="connsiteX10" fmla="*/ 5972100 w 5972100"/>
              <a:gd name="connsiteY10" fmla="*/ 0 h 636000"/>
              <a:gd name="connsiteX11" fmla="*/ 5972100 w 5972100"/>
              <a:gd name="connsiteY11" fmla="*/ 330720 h 636000"/>
              <a:gd name="connsiteX12" fmla="*/ 5972100 w 5972100"/>
              <a:gd name="connsiteY12" fmla="*/ 636000 h 636000"/>
              <a:gd name="connsiteX13" fmla="*/ 5554053 w 5972100"/>
              <a:gd name="connsiteY13" fmla="*/ 636000 h 636000"/>
              <a:gd name="connsiteX14" fmla="*/ 4837401 w 5972100"/>
              <a:gd name="connsiteY14" fmla="*/ 636000 h 636000"/>
              <a:gd name="connsiteX15" fmla="*/ 4359633 w 5972100"/>
              <a:gd name="connsiteY15" fmla="*/ 636000 h 636000"/>
              <a:gd name="connsiteX16" fmla="*/ 3762423 w 5972100"/>
              <a:gd name="connsiteY16" fmla="*/ 636000 h 636000"/>
              <a:gd name="connsiteX17" fmla="*/ 3045771 w 5972100"/>
              <a:gd name="connsiteY17" fmla="*/ 636000 h 636000"/>
              <a:gd name="connsiteX18" fmla="*/ 2448561 w 5972100"/>
              <a:gd name="connsiteY18" fmla="*/ 636000 h 636000"/>
              <a:gd name="connsiteX19" fmla="*/ 2030514 w 5972100"/>
              <a:gd name="connsiteY19" fmla="*/ 636000 h 636000"/>
              <a:gd name="connsiteX20" fmla="*/ 1552746 w 5972100"/>
              <a:gd name="connsiteY20" fmla="*/ 636000 h 636000"/>
              <a:gd name="connsiteX21" fmla="*/ 836094 w 5972100"/>
              <a:gd name="connsiteY21" fmla="*/ 636000 h 636000"/>
              <a:gd name="connsiteX22" fmla="*/ 0 w 5972100"/>
              <a:gd name="connsiteY22" fmla="*/ 636000 h 636000"/>
              <a:gd name="connsiteX23" fmla="*/ 0 w 5972100"/>
              <a:gd name="connsiteY23" fmla="*/ 330720 h 636000"/>
              <a:gd name="connsiteX24" fmla="*/ 0 w 5972100"/>
              <a:gd name="connsiteY24" fmla="*/ 0 h 6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72100" h="636000" extrusionOk="0">
                <a:moveTo>
                  <a:pt x="0" y="0"/>
                </a:moveTo>
                <a:cubicBezTo>
                  <a:pt x="121440" y="-21047"/>
                  <a:pt x="332839" y="46585"/>
                  <a:pt x="537489" y="0"/>
                </a:cubicBezTo>
                <a:cubicBezTo>
                  <a:pt x="742139" y="-46585"/>
                  <a:pt x="765873" y="19689"/>
                  <a:pt x="955536" y="0"/>
                </a:cubicBezTo>
                <a:cubicBezTo>
                  <a:pt x="1145199" y="-19689"/>
                  <a:pt x="1468467" y="7901"/>
                  <a:pt x="1672188" y="0"/>
                </a:cubicBezTo>
                <a:cubicBezTo>
                  <a:pt x="1875909" y="-7901"/>
                  <a:pt x="2035660" y="47531"/>
                  <a:pt x="2209677" y="0"/>
                </a:cubicBezTo>
                <a:cubicBezTo>
                  <a:pt x="2383694" y="-47531"/>
                  <a:pt x="2513010" y="30730"/>
                  <a:pt x="2747166" y="0"/>
                </a:cubicBezTo>
                <a:cubicBezTo>
                  <a:pt x="2981322" y="-30730"/>
                  <a:pt x="3212937" y="3105"/>
                  <a:pt x="3463818" y="0"/>
                </a:cubicBezTo>
                <a:cubicBezTo>
                  <a:pt x="3714699" y="-3105"/>
                  <a:pt x="3829831" y="52503"/>
                  <a:pt x="3941586" y="0"/>
                </a:cubicBezTo>
                <a:cubicBezTo>
                  <a:pt x="4053341" y="-52503"/>
                  <a:pt x="4375303" y="40993"/>
                  <a:pt x="4658238" y="0"/>
                </a:cubicBezTo>
                <a:cubicBezTo>
                  <a:pt x="4941173" y="-40993"/>
                  <a:pt x="5212910" y="57061"/>
                  <a:pt x="5374890" y="0"/>
                </a:cubicBezTo>
                <a:cubicBezTo>
                  <a:pt x="5536870" y="-57061"/>
                  <a:pt x="5837435" y="29504"/>
                  <a:pt x="5972100" y="0"/>
                </a:cubicBezTo>
                <a:cubicBezTo>
                  <a:pt x="5982332" y="102685"/>
                  <a:pt x="5943743" y="235390"/>
                  <a:pt x="5972100" y="330720"/>
                </a:cubicBezTo>
                <a:cubicBezTo>
                  <a:pt x="6000457" y="426050"/>
                  <a:pt x="5960292" y="500309"/>
                  <a:pt x="5972100" y="636000"/>
                </a:cubicBezTo>
                <a:cubicBezTo>
                  <a:pt x="5810822" y="636922"/>
                  <a:pt x="5751044" y="611300"/>
                  <a:pt x="5554053" y="636000"/>
                </a:cubicBezTo>
                <a:cubicBezTo>
                  <a:pt x="5357062" y="660700"/>
                  <a:pt x="5084984" y="566015"/>
                  <a:pt x="4837401" y="636000"/>
                </a:cubicBezTo>
                <a:cubicBezTo>
                  <a:pt x="4589818" y="705985"/>
                  <a:pt x="4573692" y="589581"/>
                  <a:pt x="4359633" y="636000"/>
                </a:cubicBezTo>
                <a:cubicBezTo>
                  <a:pt x="4145574" y="682419"/>
                  <a:pt x="3993224" y="584817"/>
                  <a:pt x="3762423" y="636000"/>
                </a:cubicBezTo>
                <a:cubicBezTo>
                  <a:pt x="3531622" y="687183"/>
                  <a:pt x="3388492" y="594168"/>
                  <a:pt x="3045771" y="636000"/>
                </a:cubicBezTo>
                <a:cubicBezTo>
                  <a:pt x="2703050" y="677832"/>
                  <a:pt x="2625586" y="596422"/>
                  <a:pt x="2448561" y="636000"/>
                </a:cubicBezTo>
                <a:cubicBezTo>
                  <a:pt x="2271536" y="675578"/>
                  <a:pt x="2172688" y="604368"/>
                  <a:pt x="2030514" y="636000"/>
                </a:cubicBezTo>
                <a:cubicBezTo>
                  <a:pt x="1888340" y="667632"/>
                  <a:pt x="1758771" y="632882"/>
                  <a:pt x="1552746" y="636000"/>
                </a:cubicBezTo>
                <a:cubicBezTo>
                  <a:pt x="1346721" y="639118"/>
                  <a:pt x="998577" y="581826"/>
                  <a:pt x="836094" y="636000"/>
                </a:cubicBezTo>
                <a:cubicBezTo>
                  <a:pt x="673611" y="690174"/>
                  <a:pt x="367794" y="626582"/>
                  <a:pt x="0" y="636000"/>
                </a:cubicBezTo>
                <a:cubicBezTo>
                  <a:pt x="-12125" y="525715"/>
                  <a:pt x="20990" y="459990"/>
                  <a:pt x="0" y="330720"/>
                </a:cubicBezTo>
                <a:cubicBezTo>
                  <a:pt x="-20990" y="201450"/>
                  <a:pt x="3901" y="104177"/>
                  <a:pt x="0" y="0"/>
                </a:cubicBezTo>
                <a:close/>
              </a:path>
            </a:pathLst>
          </a:custGeom>
          <a:noFill/>
          <a:ln w="12700" cap="flat" cmpd="sng" algn="ctr">
            <a:solidFill>
              <a:schemeClr val="accent6"/>
            </a:solidFill>
            <a:prstDash val="solid"/>
            <a:round/>
            <a:headEnd type="none" w="med" len="med"/>
            <a:tailEnd type="none" w="med" len="med"/>
            <a:extLst>
              <a:ext uri="{C807C97D-BFC1-408E-A445-0C87EB9F89A2}">
                <ask:lineSketchStyleProps xmlns:ask="http://schemas.microsoft.com/office/drawing/2018/sketchyshapes" sd="1219033472">
                  <ask:type>
                    <ask:lineSketchScribble/>
                  </ask:type>
                </ask:lineSketchStyleProps>
              </a:ext>
            </a:extLst>
          </a:ln>
        </p:spPr>
        <p:style>
          <a:lnRef idx="0">
            <a:scrgbClr r="0" g="0" b="0"/>
          </a:lnRef>
          <a:fillRef idx="0">
            <a:scrgbClr r="0" g="0" b="0"/>
          </a:fillRef>
          <a:effectRef idx="0">
            <a:scrgbClr r="0" g="0" b="0"/>
          </a:effectRef>
          <a:fontRef idx="minor">
            <a:schemeClr val="accent6"/>
          </a:fontRef>
        </p:style>
        <p:txBody>
          <a:bodyPr/>
          <a:lstStyle/>
          <a:p>
            <a:r>
              <a:rPr lang="en-US"/>
              <a:t>RDD (</a:t>
            </a:r>
            <a:r>
              <a:rPr lang="vi-VN" b="0" i="0" err="1">
                <a:solidFill>
                  <a:schemeClr val="tx1"/>
                </a:solidFill>
                <a:effectLst/>
                <a:latin typeface="-apple-system"/>
              </a:rPr>
              <a:t>Resilient</a:t>
            </a:r>
            <a:r>
              <a:rPr lang="vi-VN" b="0" i="0">
                <a:solidFill>
                  <a:schemeClr val="tx1"/>
                </a:solidFill>
                <a:effectLst/>
                <a:latin typeface="-apple-system"/>
              </a:rPr>
              <a:t> </a:t>
            </a:r>
            <a:r>
              <a:rPr lang="vi-VN" b="0" i="0" err="1">
                <a:solidFill>
                  <a:schemeClr val="tx1"/>
                </a:solidFill>
                <a:effectLst/>
                <a:latin typeface="-apple-system"/>
              </a:rPr>
              <a:t>Distributed</a:t>
            </a:r>
            <a:r>
              <a:rPr lang="vi-VN" b="0" i="0">
                <a:solidFill>
                  <a:schemeClr val="tx1"/>
                </a:solidFill>
                <a:effectLst/>
                <a:latin typeface="-apple-system"/>
              </a:rPr>
              <a:t> </a:t>
            </a:r>
            <a:r>
              <a:rPr lang="vi-VN" b="0" i="0" err="1">
                <a:solidFill>
                  <a:schemeClr val="tx1"/>
                </a:solidFill>
                <a:effectLst/>
                <a:latin typeface="-apple-system"/>
              </a:rPr>
              <a:t>Datasets</a:t>
            </a:r>
            <a:r>
              <a:rPr lang="vi-VN" b="0" i="0">
                <a:solidFill>
                  <a:schemeClr val="tx1"/>
                </a:solidFill>
                <a:effectLst/>
                <a:latin typeface="-apple-system"/>
              </a:rPr>
              <a:t> </a:t>
            </a:r>
            <a:r>
              <a:rPr lang="en-US" b="0" i="0">
                <a:solidFill>
                  <a:schemeClr val="tx1"/>
                </a:solidFill>
                <a:effectLst/>
                <a:latin typeface="-apple-system"/>
              </a:rPr>
              <a:t>)</a:t>
            </a:r>
            <a:endParaRPr lang="en-US"/>
          </a:p>
        </p:txBody>
      </p:sp>
      <p:sp>
        <p:nvSpPr>
          <p:cNvPr id="5" name="Chỗ dành sẵn cho Văn bản 4">
            <a:extLst>
              <a:ext uri="{FF2B5EF4-FFF2-40B4-BE49-F238E27FC236}">
                <a16:creationId xmlns:a16="http://schemas.microsoft.com/office/drawing/2014/main" id="{D118D68B-03E8-4275-B688-29D9C9620B60}"/>
              </a:ext>
            </a:extLst>
          </p:cNvPr>
          <p:cNvSpPr>
            <a:spLocks noGrp="1"/>
          </p:cNvSpPr>
          <p:nvPr>
            <p:ph type="body" idx="1"/>
          </p:nvPr>
        </p:nvSpPr>
        <p:spPr>
          <a:xfrm>
            <a:off x="994024" y="3429271"/>
            <a:ext cx="6689144" cy="1557267"/>
          </a:xfrm>
        </p:spPr>
        <p:txBody>
          <a:bodyPr/>
          <a:lstStyle/>
          <a:p>
            <a:r>
              <a:rPr lang="en-US" b="0" i="0">
                <a:solidFill>
                  <a:schemeClr val="tx1"/>
                </a:solidFill>
                <a:effectLst/>
                <a:latin typeface="-apple-system"/>
              </a:rPr>
              <a:t>RDD </a:t>
            </a:r>
            <a:r>
              <a:rPr lang="vi-VN" b="0" i="0" err="1">
                <a:solidFill>
                  <a:schemeClr val="tx1"/>
                </a:solidFill>
                <a:effectLst/>
                <a:latin typeface="-apple-system"/>
              </a:rPr>
              <a:t>là</a:t>
            </a:r>
            <a:r>
              <a:rPr lang="vi-VN" b="0" i="0">
                <a:solidFill>
                  <a:schemeClr val="tx1"/>
                </a:solidFill>
                <a:effectLst/>
                <a:latin typeface="-apple-system"/>
              </a:rPr>
              <a:t> </a:t>
            </a:r>
            <a:r>
              <a:rPr lang="vi-VN" b="0" i="0" err="1">
                <a:solidFill>
                  <a:schemeClr val="tx1"/>
                </a:solidFill>
                <a:effectLst/>
                <a:latin typeface="-apple-system"/>
              </a:rPr>
              <a:t>một</a:t>
            </a:r>
            <a:r>
              <a:rPr lang="vi-VN" b="0" i="0">
                <a:solidFill>
                  <a:schemeClr val="tx1"/>
                </a:solidFill>
                <a:effectLst/>
                <a:latin typeface="-apple-system"/>
              </a:rPr>
              <a:t> </a:t>
            </a:r>
            <a:r>
              <a:rPr lang="en-US" b="1">
                <a:solidFill>
                  <a:srgbClr val="F2B963"/>
                </a:solidFill>
                <a:latin typeface="-apple-system"/>
              </a:rPr>
              <a:t>đ</a:t>
            </a:r>
            <a:r>
              <a:rPr lang="en-US" b="1">
                <a:solidFill>
                  <a:schemeClr val="tx1"/>
                </a:solidFill>
                <a:latin typeface="-apple-system"/>
              </a:rPr>
              <a:t>ơ</a:t>
            </a:r>
            <a:r>
              <a:rPr lang="en-US" b="1">
                <a:solidFill>
                  <a:srgbClr val="F2B963"/>
                </a:solidFill>
                <a:latin typeface="-apple-system"/>
              </a:rPr>
              <a:t>n </a:t>
            </a:r>
            <a:r>
              <a:rPr lang="en-US" b="1" err="1">
                <a:solidFill>
                  <a:srgbClr val="F2B963"/>
                </a:solidFill>
                <a:latin typeface="-apple-system"/>
              </a:rPr>
              <a:t>v</a:t>
            </a:r>
            <a:r>
              <a:rPr lang="en-US" b="1" err="1">
                <a:solidFill>
                  <a:schemeClr val="tx1"/>
                </a:solidFill>
                <a:latin typeface="-apple-system"/>
              </a:rPr>
              <a:t>ị</a:t>
            </a:r>
            <a:r>
              <a:rPr lang="en-US" b="1">
                <a:solidFill>
                  <a:srgbClr val="F2B963"/>
                </a:solidFill>
                <a:latin typeface="-apple-system"/>
              </a:rPr>
              <a:t> </a:t>
            </a:r>
            <a:r>
              <a:rPr lang="en-US" b="1" err="1">
                <a:solidFill>
                  <a:srgbClr val="F2B963"/>
                </a:solidFill>
                <a:latin typeface="-apple-system"/>
              </a:rPr>
              <a:t>d</a:t>
            </a:r>
            <a:r>
              <a:rPr lang="en-US" b="1" err="1">
                <a:solidFill>
                  <a:schemeClr val="tx1"/>
                </a:solidFill>
                <a:latin typeface="-apple-system"/>
              </a:rPr>
              <a:t>ữ</a:t>
            </a:r>
            <a:r>
              <a:rPr lang="en-US" b="1">
                <a:solidFill>
                  <a:srgbClr val="F2B963"/>
                </a:solidFill>
                <a:latin typeface="-apple-system"/>
              </a:rPr>
              <a:t> </a:t>
            </a:r>
            <a:r>
              <a:rPr lang="vi-VN" b="1" i="0" err="1">
                <a:solidFill>
                  <a:srgbClr val="F2B963"/>
                </a:solidFill>
                <a:effectLst/>
                <a:latin typeface="-apple-system"/>
              </a:rPr>
              <a:t>l</a:t>
            </a:r>
            <a:r>
              <a:rPr lang="vi-VN" b="1" i="0" err="1">
                <a:solidFill>
                  <a:schemeClr val="tx1"/>
                </a:solidFill>
                <a:effectLst/>
                <a:latin typeface="-apple-system"/>
              </a:rPr>
              <a:t>iệ</a:t>
            </a:r>
            <a:r>
              <a:rPr lang="vi-VN" b="1" i="0" err="1">
                <a:solidFill>
                  <a:srgbClr val="F2B963"/>
                </a:solidFill>
                <a:effectLst/>
                <a:latin typeface="-apple-system"/>
              </a:rPr>
              <a:t>u</a:t>
            </a:r>
            <a:r>
              <a:rPr lang="vi-VN" b="0" i="0">
                <a:solidFill>
                  <a:schemeClr val="tx1"/>
                </a:solidFill>
                <a:effectLst/>
                <a:latin typeface="-apple-system"/>
              </a:rPr>
              <a:t> cơ </a:t>
            </a:r>
            <a:r>
              <a:rPr lang="vi-VN" b="0" i="0" err="1">
                <a:solidFill>
                  <a:schemeClr val="tx1"/>
                </a:solidFill>
                <a:effectLst/>
                <a:latin typeface="-apple-system"/>
              </a:rPr>
              <a:t>bản</a:t>
            </a:r>
            <a:r>
              <a:rPr lang="vi-VN" b="0" i="0">
                <a:solidFill>
                  <a:schemeClr val="tx1"/>
                </a:solidFill>
                <a:effectLst/>
                <a:latin typeface="-apple-system"/>
              </a:rPr>
              <a:t> </a:t>
            </a:r>
            <a:r>
              <a:rPr lang="vi-VN" b="0" i="0" err="1">
                <a:solidFill>
                  <a:schemeClr val="tx1"/>
                </a:solidFill>
                <a:effectLst/>
                <a:latin typeface="-apple-system"/>
              </a:rPr>
              <a:t>của</a:t>
            </a:r>
            <a:r>
              <a:rPr lang="en-US" b="0" i="0">
                <a:solidFill>
                  <a:schemeClr val="tx1"/>
                </a:solidFill>
                <a:effectLst/>
                <a:latin typeface="-apple-system"/>
              </a:rPr>
              <a:t> Apache</a:t>
            </a:r>
            <a:r>
              <a:rPr lang="vi-VN" b="0" i="0">
                <a:solidFill>
                  <a:schemeClr val="tx1"/>
                </a:solidFill>
                <a:effectLst/>
                <a:latin typeface="-apple-system"/>
              </a:rPr>
              <a:t> </a:t>
            </a:r>
            <a:r>
              <a:rPr lang="vi-VN" b="0" i="0" err="1">
                <a:solidFill>
                  <a:schemeClr val="tx1"/>
                </a:solidFill>
                <a:effectLst/>
                <a:latin typeface="-apple-system"/>
              </a:rPr>
              <a:t>Spark</a:t>
            </a:r>
            <a:r>
              <a:rPr lang="en-US">
                <a:solidFill>
                  <a:schemeClr val="tx1"/>
                </a:solidFill>
                <a:latin typeface="-apple-system"/>
              </a:rPr>
              <a:t> mà </a:t>
            </a:r>
            <a:r>
              <a:rPr lang="en-US" err="1">
                <a:solidFill>
                  <a:schemeClr val="tx1"/>
                </a:solidFill>
                <a:latin typeface="-apple-system"/>
              </a:rPr>
              <a:t>bị</a:t>
            </a:r>
            <a:r>
              <a:rPr lang="en-US">
                <a:solidFill>
                  <a:schemeClr val="tx1"/>
                </a:solidFill>
                <a:latin typeface="-apple-system"/>
              </a:rPr>
              <a:t> chia </a:t>
            </a:r>
            <a:r>
              <a:rPr lang="en-US" err="1">
                <a:solidFill>
                  <a:schemeClr val="tx1"/>
                </a:solidFill>
                <a:latin typeface="-apple-system"/>
              </a:rPr>
              <a:t>thành</a:t>
            </a:r>
            <a:r>
              <a:rPr lang="en-US">
                <a:solidFill>
                  <a:schemeClr val="tx1"/>
                </a:solidFill>
                <a:latin typeface="-apple-system"/>
              </a:rPr>
              <a:t> </a:t>
            </a:r>
            <a:r>
              <a:rPr lang="en-US" err="1">
                <a:solidFill>
                  <a:schemeClr val="tx1"/>
                </a:solidFill>
                <a:latin typeface="-apple-system"/>
              </a:rPr>
              <a:t>các</a:t>
            </a:r>
            <a:r>
              <a:rPr lang="en-US">
                <a:solidFill>
                  <a:schemeClr val="tx1"/>
                </a:solidFill>
                <a:latin typeface="-apple-system"/>
              </a:rPr>
              <a:t> partitions và </a:t>
            </a:r>
            <a:r>
              <a:rPr lang="en-US" err="1">
                <a:solidFill>
                  <a:schemeClr val="tx1"/>
                </a:solidFill>
                <a:latin typeface="-apple-system"/>
              </a:rPr>
              <a:t>thực</a:t>
            </a:r>
            <a:r>
              <a:rPr lang="en-US">
                <a:solidFill>
                  <a:schemeClr val="tx1"/>
                </a:solidFill>
                <a:latin typeface="-apple-system"/>
              </a:rPr>
              <a:t> </a:t>
            </a:r>
            <a:r>
              <a:rPr lang="en-US" err="1">
                <a:solidFill>
                  <a:schemeClr val="tx1"/>
                </a:solidFill>
                <a:latin typeface="-apple-system"/>
              </a:rPr>
              <a:t>thi</a:t>
            </a:r>
            <a:r>
              <a:rPr lang="en-US">
                <a:solidFill>
                  <a:schemeClr val="tx1"/>
                </a:solidFill>
                <a:latin typeface="-apple-system"/>
              </a:rPr>
              <a:t> trên </a:t>
            </a:r>
            <a:r>
              <a:rPr lang="en-US" err="1">
                <a:solidFill>
                  <a:schemeClr val="tx1"/>
                </a:solidFill>
                <a:latin typeface="-apple-system"/>
              </a:rPr>
              <a:t>các</a:t>
            </a:r>
            <a:r>
              <a:rPr lang="en-US">
                <a:solidFill>
                  <a:schemeClr val="tx1"/>
                </a:solidFill>
                <a:latin typeface="-apple-system"/>
              </a:rPr>
              <a:t> nodes </a:t>
            </a:r>
            <a:r>
              <a:rPr lang="en-US" err="1">
                <a:solidFill>
                  <a:schemeClr val="tx1"/>
                </a:solidFill>
                <a:latin typeface="-apple-system"/>
              </a:rPr>
              <a:t>khác</a:t>
            </a:r>
            <a:r>
              <a:rPr lang="en-US">
                <a:solidFill>
                  <a:schemeClr val="tx1"/>
                </a:solidFill>
                <a:latin typeface="-apple-system"/>
              </a:rPr>
              <a:t> nhau </a:t>
            </a:r>
            <a:r>
              <a:rPr lang="en-US" err="1">
                <a:solidFill>
                  <a:schemeClr val="tx1"/>
                </a:solidFill>
                <a:latin typeface="-apple-system"/>
              </a:rPr>
              <a:t>của</a:t>
            </a:r>
            <a:r>
              <a:rPr lang="en-US">
                <a:solidFill>
                  <a:schemeClr val="tx1"/>
                </a:solidFill>
                <a:latin typeface="-apple-system"/>
              </a:rPr>
              <a:t> cluster.</a:t>
            </a:r>
            <a:endParaRPr lang="en-US" b="0" i="0">
              <a:solidFill>
                <a:schemeClr val="tx1"/>
              </a:solidFill>
              <a:effectLst/>
              <a:latin typeface="-apple-system"/>
            </a:endParaRPr>
          </a:p>
        </p:txBody>
      </p:sp>
      <p:sp>
        <p:nvSpPr>
          <p:cNvPr id="3" name="Chỗ dành sẵn cho Số hiệu Bản chiếu 2">
            <a:extLst>
              <a:ext uri="{FF2B5EF4-FFF2-40B4-BE49-F238E27FC236}">
                <a16:creationId xmlns:a16="http://schemas.microsoft.com/office/drawing/2014/main" id="{11643E7A-C22A-4FD5-B4AE-2A1757A95C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7" name="Hình ảnh 6">
            <a:extLst>
              <a:ext uri="{FF2B5EF4-FFF2-40B4-BE49-F238E27FC236}">
                <a16:creationId xmlns:a16="http://schemas.microsoft.com/office/drawing/2014/main" id="{0BDBA58A-67FE-4425-B3DA-2AA76B1BB42A}"/>
              </a:ext>
            </a:extLst>
          </p:cNvPr>
          <p:cNvPicPr>
            <a:picLocks noChangeAspect="1"/>
          </p:cNvPicPr>
          <p:nvPr/>
        </p:nvPicPr>
        <p:blipFill>
          <a:blip r:embed="rId2"/>
          <a:stretch>
            <a:fillRect/>
          </a:stretch>
        </p:blipFill>
        <p:spPr>
          <a:xfrm>
            <a:off x="2102412" y="1016922"/>
            <a:ext cx="4472369" cy="2385670"/>
          </a:xfrm>
          <a:prstGeom prst="rect">
            <a:avLst/>
          </a:prstGeom>
        </p:spPr>
      </p:pic>
    </p:spTree>
    <p:extLst>
      <p:ext uri="{BB962C8B-B14F-4D97-AF65-F5344CB8AC3E}">
        <p14:creationId xmlns:p14="http://schemas.microsoft.com/office/powerpoint/2010/main" val="2817442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Văn bản 2">
            <a:extLst>
              <a:ext uri="{FF2B5EF4-FFF2-40B4-BE49-F238E27FC236}">
                <a16:creationId xmlns:a16="http://schemas.microsoft.com/office/drawing/2014/main" id="{52A65952-0995-41A1-B296-C9C4A48B105E}"/>
              </a:ext>
            </a:extLst>
          </p:cNvPr>
          <p:cNvSpPr>
            <a:spLocks noGrp="1"/>
          </p:cNvSpPr>
          <p:nvPr>
            <p:ph type="body" idx="1"/>
          </p:nvPr>
        </p:nvSpPr>
        <p:spPr>
          <a:xfrm>
            <a:off x="1067088" y="1650548"/>
            <a:ext cx="2776492" cy="3016832"/>
          </a:xfrm>
        </p:spPr>
        <p:txBody>
          <a:bodyPr/>
          <a:lstStyle/>
          <a:p>
            <a:r>
              <a:rPr lang="vi-VN" b="0" i="0">
                <a:solidFill>
                  <a:schemeClr val="tx1"/>
                </a:solidFill>
                <a:effectLst/>
                <a:latin typeface="Cambria" panose="02040503050406030204" pitchFamily="18" charset="0"/>
              </a:rPr>
              <a:t>RDD</a:t>
            </a:r>
            <a:r>
              <a:rPr lang="en-US" b="0" i="0">
                <a:solidFill>
                  <a:schemeClr val="tx1"/>
                </a:solidFill>
                <a:effectLst/>
                <a:latin typeface="Cambria" panose="02040503050406030204" pitchFamily="18" charset="0"/>
              </a:rPr>
              <a:t> </a:t>
            </a:r>
            <a:r>
              <a:rPr lang="en-US" b="0" i="0" err="1">
                <a:solidFill>
                  <a:schemeClr val="tx1"/>
                </a:solidFill>
                <a:effectLst/>
                <a:latin typeface="Cambria" panose="02040503050406030204" pitchFamily="18" charset="0"/>
              </a:rPr>
              <a:t>là</a:t>
            </a:r>
            <a:r>
              <a:rPr lang="en-US" b="0" i="0">
                <a:solidFill>
                  <a:schemeClr val="tx1"/>
                </a:solidFill>
                <a:effectLst/>
                <a:latin typeface="Cambria" panose="02040503050406030204" pitchFamily="18" charset="0"/>
              </a:rPr>
              <a:t> </a:t>
            </a:r>
            <a:r>
              <a:rPr lang="en-US" b="0" i="0" err="1">
                <a:solidFill>
                  <a:schemeClr val="tx1"/>
                </a:solidFill>
                <a:effectLst/>
                <a:latin typeface="Cambria" panose="02040503050406030204" pitchFamily="18" charset="0"/>
              </a:rPr>
              <a:t>một</a:t>
            </a:r>
            <a:r>
              <a:rPr lang="en-US" b="0" i="0">
                <a:solidFill>
                  <a:schemeClr val="tx1"/>
                </a:solidFill>
                <a:effectLst/>
                <a:latin typeface="Cambria" panose="02040503050406030204" pitchFamily="18" charset="0"/>
              </a:rPr>
              <a:t> </a:t>
            </a:r>
            <a:r>
              <a:rPr lang="vi-VN" b="0" i="0" err="1">
                <a:solidFill>
                  <a:schemeClr val="tx1"/>
                </a:solidFill>
                <a:effectLst/>
                <a:latin typeface="Cambria" panose="02040503050406030204" pitchFamily="18" charset="0"/>
              </a:rPr>
              <a:t>tập</a:t>
            </a:r>
            <a:r>
              <a:rPr lang="vi-VN" b="0" i="0">
                <a:solidFill>
                  <a:schemeClr val="tx1"/>
                </a:solidFill>
                <a:effectLst/>
                <a:latin typeface="Cambria" panose="02040503050406030204" pitchFamily="18" charset="0"/>
              </a:rPr>
              <a:t> </a:t>
            </a:r>
            <a:r>
              <a:rPr lang="vi-VN" b="0" i="0" err="1">
                <a:solidFill>
                  <a:schemeClr val="tx1"/>
                </a:solidFill>
                <a:effectLst/>
                <a:latin typeface="Cambria" panose="02040503050406030204" pitchFamily="18" charset="0"/>
              </a:rPr>
              <a:t>dữ</a:t>
            </a:r>
            <a:r>
              <a:rPr lang="vi-VN" b="0" i="0">
                <a:solidFill>
                  <a:schemeClr val="tx1"/>
                </a:solidFill>
                <a:effectLst/>
                <a:latin typeface="Cambria" panose="02040503050406030204" pitchFamily="18" charset="0"/>
              </a:rPr>
              <a:t> </a:t>
            </a:r>
            <a:r>
              <a:rPr lang="vi-VN" b="0" i="0" err="1">
                <a:solidFill>
                  <a:schemeClr val="tx1"/>
                </a:solidFill>
                <a:effectLst/>
                <a:latin typeface="Cambria" panose="02040503050406030204" pitchFamily="18" charset="0"/>
              </a:rPr>
              <a:t>liệu</a:t>
            </a:r>
            <a:r>
              <a:rPr lang="en-US" b="0" i="0">
                <a:solidFill>
                  <a:schemeClr val="tx1"/>
                </a:solidFill>
                <a:effectLst/>
                <a:latin typeface="Cambria" panose="02040503050406030204" pitchFamily="18" charset="0"/>
              </a:rPr>
              <a:t> </a:t>
            </a:r>
            <a:r>
              <a:rPr lang="en-US" b="0" i="0" err="1">
                <a:solidFill>
                  <a:schemeClr val="tx1"/>
                </a:solidFill>
                <a:effectLst/>
                <a:latin typeface="Cambria" panose="02040503050406030204" pitchFamily="18" charset="0"/>
              </a:rPr>
              <a:t>tham</a:t>
            </a:r>
            <a:r>
              <a:rPr lang="en-US" b="0" i="0">
                <a:solidFill>
                  <a:schemeClr val="tx1"/>
                </a:solidFill>
                <a:effectLst/>
                <a:latin typeface="Cambria" panose="02040503050406030204" pitchFamily="18" charset="0"/>
              </a:rPr>
              <a:t> </a:t>
            </a:r>
            <a:r>
              <a:rPr lang="en-US" b="0" i="0" err="1">
                <a:solidFill>
                  <a:schemeClr val="tx1"/>
                </a:solidFill>
                <a:effectLst/>
                <a:latin typeface="Cambria" panose="02040503050406030204" pitchFamily="18" charset="0"/>
              </a:rPr>
              <a:t>chiếu</a:t>
            </a:r>
            <a:r>
              <a:rPr lang="en-US" b="0" i="0">
                <a:solidFill>
                  <a:schemeClr val="tx1"/>
                </a:solidFill>
                <a:effectLst/>
                <a:latin typeface="Cambria" panose="02040503050406030204" pitchFamily="18" charset="0"/>
              </a:rPr>
              <a:t> đến </a:t>
            </a:r>
            <a:r>
              <a:rPr lang="en-US" b="0" i="0" err="1">
                <a:solidFill>
                  <a:schemeClr val="tx1"/>
                </a:solidFill>
                <a:effectLst/>
                <a:latin typeface="Cambria" panose="02040503050406030204" pitchFamily="18" charset="0"/>
              </a:rPr>
              <a:t>các</a:t>
            </a:r>
            <a:r>
              <a:rPr lang="vi-VN" b="0" i="0">
                <a:solidFill>
                  <a:schemeClr val="tx1"/>
                </a:solidFill>
                <a:effectLst/>
                <a:latin typeface="Cambria" panose="02040503050406030204" pitchFamily="18" charset="0"/>
              </a:rPr>
              <a:t> phân </a:t>
            </a:r>
            <a:r>
              <a:rPr lang="vi-VN" b="0" i="0" err="1">
                <a:solidFill>
                  <a:schemeClr val="tx1"/>
                </a:solidFill>
                <a:effectLst/>
                <a:latin typeface="Cambria" panose="02040503050406030204" pitchFamily="18" charset="0"/>
              </a:rPr>
              <a:t>vùng</a:t>
            </a:r>
            <a:r>
              <a:rPr lang="vi-VN" b="0" i="0">
                <a:solidFill>
                  <a:schemeClr val="tx1"/>
                </a:solidFill>
                <a:effectLst/>
                <a:latin typeface="Cambria" panose="02040503050406030204" pitchFamily="18" charset="0"/>
              </a:rPr>
              <a:t> trên </a:t>
            </a:r>
            <a:r>
              <a:rPr lang="vi-VN" b="0" i="0" err="1">
                <a:solidFill>
                  <a:schemeClr val="tx1"/>
                </a:solidFill>
                <a:effectLst/>
                <a:latin typeface="Cambria" panose="02040503050406030204" pitchFamily="18" charset="0"/>
              </a:rPr>
              <a:t>nhiều</a:t>
            </a:r>
            <a:r>
              <a:rPr lang="vi-VN" b="0" i="0">
                <a:solidFill>
                  <a:schemeClr val="tx1"/>
                </a:solidFill>
                <a:effectLst/>
                <a:latin typeface="Cambria" panose="02040503050406030204" pitchFamily="18" charset="0"/>
              </a:rPr>
              <a:t> </a:t>
            </a:r>
            <a:r>
              <a:rPr lang="vi-VN" b="0" i="0" err="1">
                <a:solidFill>
                  <a:schemeClr val="tx1"/>
                </a:solidFill>
                <a:effectLst/>
                <a:latin typeface="Cambria" panose="02040503050406030204" pitchFamily="18" charset="0"/>
              </a:rPr>
              <a:t>máy</a:t>
            </a:r>
            <a:r>
              <a:rPr lang="vi-VN" b="0" i="0">
                <a:solidFill>
                  <a:schemeClr val="tx1"/>
                </a:solidFill>
                <a:effectLst/>
                <a:latin typeface="Cambria" panose="02040503050406030204" pitchFamily="18" charset="0"/>
              </a:rPr>
              <a:t> </a:t>
            </a:r>
            <a:r>
              <a:rPr lang="vi-VN" b="0" i="0" err="1">
                <a:solidFill>
                  <a:schemeClr val="tx1"/>
                </a:solidFill>
                <a:effectLst/>
                <a:latin typeface="Cambria" panose="02040503050406030204" pitchFamily="18" charset="0"/>
              </a:rPr>
              <a:t>chủ</a:t>
            </a:r>
            <a:r>
              <a:rPr lang="vi-VN" b="0" i="0">
                <a:solidFill>
                  <a:schemeClr val="tx1"/>
                </a:solidFill>
                <a:effectLst/>
                <a:latin typeface="Cambria" panose="02040503050406030204" pitchFamily="18" charset="0"/>
              </a:rPr>
              <a:t> trong </a:t>
            </a:r>
            <a:r>
              <a:rPr lang="vi-VN" b="0" i="0" err="1">
                <a:solidFill>
                  <a:schemeClr val="tx1"/>
                </a:solidFill>
                <a:effectLst/>
                <a:latin typeface="Cambria" panose="02040503050406030204" pitchFamily="18" charset="0"/>
              </a:rPr>
              <a:t>cụm</a:t>
            </a:r>
            <a:r>
              <a:rPr lang="vi-VN" b="0" i="0">
                <a:solidFill>
                  <a:schemeClr val="tx1"/>
                </a:solidFill>
                <a:effectLst/>
                <a:latin typeface="Cambria" panose="02040503050406030204" pitchFamily="18" charset="0"/>
              </a:rPr>
              <a:t>.</a:t>
            </a:r>
            <a:endParaRPr lang="en-US">
              <a:solidFill>
                <a:schemeClr val="tx1"/>
              </a:solidFill>
            </a:endParaRPr>
          </a:p>
        </p:txBody>
      </p:sp>
      <p:sp>
        <p:nvSpPr>
          <p:cNvPr id="4" name="Chỗ dành sẵn cho Số hiệu Bản chiếu 3">
            <a:extLst>
              <a:ext uri="{FF2B5EF4-FFF2-40B4-BE49-F238E27FC236}">
                <a16:creationId xmlns:a16="http://schemas.microsoft.com/office/drawing/2014/main" id="{259BEE14-33CA-433B-AD98-42330A4CA9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12290" name="Picture 2" descr="Xử lý dữ liệu lớn trong Spark">
            <a:extLst>
              <a:ext uri="{FF2B5EF4-FFF2-40B4-BE49-F238E27FC236}">
                <a16:creationId xmlns:a16="http://schemas.microsoft.com/office/drawing/2014/main" id="{B414A3ED-F533-4852-8B39-9991D95FE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7043" y="1191136"/>
            <a:ext cx="3573880" cy="3476244"/>
          </a:xfrm>
          <a:prstGeom prst="rect">
            <a:avLst/>
          </a:prstGeom>
          <a:noFill/>
          <a:extLst>
            <a:ext uri="{909E8E84-426E-40DD-AFC4-6F175D3DCCD1}">
              <a14:hiddenFill xmlns:a14="http://schemas.microsoft.com/office/drawing/2010/main">
                <a:solidFill>
                  <a:srgbClr val="FFFFFF"/>
                </a:solidFill>
              </a14:hiddenFill>
            </a:ext>
          </a:extLst>
        </p:spPr>
      </p:pic>
      <p:sp>
        <p:nvSpPr>
          <p:cNvPr id="6" name="Tiêu đề 3">
            <a:extLst>
              <a:ext uri="{FF2B5EF4-FFF2-40B4-BE49-F238E27FC236}">
                <a16:creationId xmlns:a16="http://schemas.microsoft.com/office/drawing/2014/main" id="{178ED483-8118-4923-9415-7673F1F2455C}"/>
              </a:ext>
            </a:extLst>
          </p:cNvPr>
          <p:cNvSpPr txBox="1">
            <a:spLocks/>
          </p:cNvSpPr>
          <p:nvPr/>
        </p:nvSpPr>
        <p:spPr>
          <a:xfrm>
            <a:off x="1443987" y="318307"/>
            <a:ext cx="5972100" cy="636000"/>
          </a:xfrm>
          <a:custGeom>
            <a:avLst/>
            <a:gdLst>
              <a:gd name="connsiteX0" fmla="*/ 0 w 5972100"/>
              <a:gd name="connsiteY0" fmla="*/ 0 h 636000"/>
              <a:gd name="connsiteX1" fmla="*/ 418047 w 5972100"/>
              <a:gd name="connsiteY1" fmla="*/ 0 h 636000"/>
              <a:gd name="connsiteX2" fmla="*/ 1134699 w 5972100"/>
              <a:gd name="connsiteY2" fmla="*/ 0 h 636000"/>
              <a:gd name="connsiteX3" fmla="*/ 1791630 w 5972100"/>
              <a:gd name="connsiteY3" fmla="*/ 0 h 636000"/>
              <a:gd name="connsiteX4" fmla="*/ 2209677 w 5972100"/>
              <a:gd name="connsiteY4" fmla="*/ 0 h 636000"/>
              <a:gd name="connsiteX5" fmla="*/ 2747166 w 5972100"/>
              <a:gd name="connsiteY5" fmla="*/ 0 h 636000"/>
              <a:gd name="connsiteX6" fmla="*/ 3463818 w 5972100"/>
              <a:gd name="connsiteY6" fmla="*/ 0 h 636000"/>
              <a:gd name="connsiteX7" fmla="*/ 4061028 w 5972100"/>
              <a:gd name="connsiteY7" fmla="*/ 0 h 636000"/>
              <a:gd name="connsiteX8" fmla="*/ 4717959 w 5972100"/>
              <a:gd name="connsiteY8" fmla="*/ 0 h 636000"/>
              <a:gd name="connsiteX9" fmla="*/ 5255448 w 5972100"/>
              <a:gd name="connsiteY9" fmla="*/ 0 h 636000"/>
              <a:gd name="connsiteX10" fmla="*/ 5972100 w 5972100"/>
              <a:gd name="connsiteY10" fmla="*/ 0 h 636000"/>
              <a:gd name="connsiteX11" fmla="*/ 5972100 w 5972100"/>
              <a:gd name="connsiteY11" fmla="*/ 330720 h 636000"/>
              <a:gd name="connsiteX12" fmla="*/ 5972100 w 5972100"/>
              <a:gd name="connsiteY12" fmla="*/ 636000 h 636000"/>
              <a:gd name="connsiteX13" fmla="*/ 5554053 w 5972100"/>
              <a:gd name="connsiteY13" fmla="*/ 636000 h 636000"/>
              <a:gd name="connsiteX14" fmla="*/ 5136006 w 5972100"/>
              <a:gd name="connsiteY14" fmla="*/ 636000 h 636000"/>
              <a:gd name="connsiteX15" fmla="*/ 4479075 w 5972100"/>
              <a:gd name="connsiteY15" fmla="*/ 636000 h 636000"/>
              <a:gd name="connsiteX16" fmla="*/ 4061028 w 5972100"/>
              <a:gd name="connsiteY16" fmla="*/ 636000 h 636000"/>
              <a:gd name="connsiteX17" fmla="*/ 3463818 w 5972100"/>
              <a:gd name="connsiteY17" fmla="*/ 636000 h 636000"/>
              <a:gd name="connsiteX18" fmla="*/ 2986050 w 5972100"/>
              <a:gd name="connsiteY18" fmla="*/ 636000 h 636000"/>
              <a:gd name="connsiteX19" fmla="*/ 2388840 w 5972100"/>
              <a:gd name="connsiteY19" fmla="*/ 636000 h 636000"/>
              <a:gd name="connsiteX20" fmla="*/ 1791630 w 5972100"/>
              <a:gd name="connsiteY20" fmla="*/ 636000 h 636000"/>
              <a:gd name="connsiteX21" fmla="*/ 1194420 w 5972100"/>
              <a:gd name="connsiteY21" fmla="*/ 636000 h 636000"/>
              <a:gd name="connsiteX22" fmla="*/ 597210 w 5972100"/>
              <a:gd name="connsiteY22" fmla="*/ 636000 h 636000"/>
              <a:gd name="connsiteX23" fmla="*/ 0 w 5972100"/>
              <a:gd name="connsiteY23" fmla="*/ 636000 h 636000"/>
              <a:gd name="connsiteX24" fmla="*/ 0 w 5972100"/>
              <a:gd name="connsiteY24" fmla="*/ 311640 h 636000"/>
              <a:gd name="connsiteX25" fmla="*/ 0 w 5972100"/>
              <a:gd name="connsiteY25" fmla="*/ 0 h 6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72100" h="636000" fill="none" extrusionOk="0">
                <a:moveTo>
                  <a:pt x="0" y="0"/>
                </a:moveTo>
                <a:cubicBezTo>
                  <a:pt x="136840" y="-33116"/>
                  <a:pt x="276992" y="20446"/>
                  <a:pt x="418047" y="0"/>
                </a:cubicBezTo>
                <a:cubicBezTo>
                  <a:pt x="559102" y="-20446"/>
                  <a:pt x="870472" y="69397"/>
                  <a:pt x="1134699" y="0"/>
                </a:cubicBezTo>
                <a:cubicBezTo>
                  <a:pt x="1398926" y="-69397"/>
                  <a:pt x="1521649" y="59956"/>
                  <a:pt x="1791630" y="0"/>
                </a:cubicBezTo>
                <a:cubicBezTo>
                  <a:pt x="2061611" y="-59956"/>
                  <a:pt x="2018696" y="4730"/>
                  <a:pt x="2209677" y="0"/>
                </a:cubicBezTo>
                <a:cubicBezTo>
                  <a:pt x="2400658" y="-4730"/>
                  <a:pt x="2546329" y="2333"/>
                  <a:pt x="2747166" y="0"/>
                </a:cubicBezTo>
                <a:cubicBezTo>
                  <a:pt x="2948003" y="-2333"/>
                  <a:pt x="3174713" y="51773"/>
                  <a:pt x="3463818" y="0"/>
                </a:cubicBezTo>
                <a:cubicBezTo>
                  <a:pt x="3752923" y="-51773"/>
                  <a:pt x="3779489" y="50823"/>
                  <a:pt x="4061028" y="0"/>
                </a:cubicBezTo>
                <a:cubicBezTo>
                  <a:pt x="4342567" y="-50823"/>
                  <a:pt x="4399063" y="65203"/>
                  <a:pt x="4717959" y="0"/>
                </a:cubicBezTo>
                <a:cubicBezTo>
                  <a:pt x="5036855" y="-65203"/>
                  <a:pt x="5146572" y="604"/>
                  <a:pt x="5255448" y="0"/>
                </a:cubicBezTo>
                <a:cubicBezTo>
                  <a:pt x="5364324" y="-604"/>
                  <a:pt x="5757641" y="42510"/>
                  <a:pt x="5972100" y="0"/>
                </a:cubicBezTo>
                <a:cubicBezTo>
                  <a:pt x="5982060" y="91498"/>
                  <a:pt x="5960913" y="183986"/>
                  <a:pt x="5972100" y="330720"/>
                </a:cubicBezTo>
                <a:cubicBezTo>
                  <a:pt x="5983287" y="477454"/>
                  <a:pt x="5954835" y="526671"/>
                  <a:pt x="5972100" y="636000"/>
                </a:cubicBezTo>
                <a:cubicBezTo>
                  <a:pt x="5843363" y="636248"/>
                  <a:pt x="5641540" y="617139"/>
                  <a:pt x="5554053" y="636000"/>
                </a:cubicBezTo>
                <a:cubicBezTo>
                  <a:pt x="5466566" y="654861"/>
                  <a:pt x="5299184" y="588342"/>
                  <a:pt x="5136006" y="636000"/>
                </a:cubicBezTo>
                <a:cubicBezTo>
                  <a:pt x="4972828" y="683658"/>
                  <a:pt x="4625275" y="631504"/>
                  <a:pt x="4479075" y="636000"/>
                </a:cubicBezTo>
                <a:cubicBezTo>
                  <a:pt x="4332875" y="640496"/>
                  <a:pt x="4231770" y="602937"/>
                  <a:pt x="4061028" y="636000"/>
                </a:cubicBezTo>
                <a:cubicBezTo>
                  <a:pt x="3890286" y="669063"/>
                  <a:pt x="3673758" y="618887"/>
                  <a:pt x="3463818" y="636000"/>
                </a:cubicBezTo>
                <a:cubicBezTo>
                  <a:pt x="3253878" y="653113"/>
                  <a:pt x="3130755" y="634371"/>
                  <a:pt x="2986050" y="636000"/>
                </a:cubicBezTo>
                <a:cubicBezTo>
                  <a:pt x="2841345" y="637629"/>
                  <a:pt x="2549388" y="586021"/>
                  <a:pt x="2388840" y="636000"/>
                </a:cubicBezTo>
                <a:cubicBezTo>
                  <a:pt x="2228292" y="685979"/>
                  <a:pt x="2077981" y="625087"/>
                  <a:pt x="1791630" y="636000"/>
                </a:cubicBezTo>
                <a:cubicBezTo>
                  <a:pt x="1505279" y="646913"/>
                  <a:pt x="1338367" y="590737"/>
                  <a:pt x="1194420" y="636000"/>
                </a:cubicBezTo>
                <a:cubicBezTo>
                  <a:pt x="1050473" y="681263"/>
                  <a:pt x="735697" y="601874"/>
                  <a:pt x="597210" y="636000"/>
                </a:cubicBezTo>
                <a:cubicBezTo>
                  <a:pt x="458723" y="670126"/>
                  <a:pt x="185576" y="600012"/>
                  <a:pt x="0" y="636000"/>
                </a:cubicBezTo>
                <a:cubicBezTo>
                  <a:pt x="-29750" y="569170"/>
                  <a:pt x="1123" y="453739"/>
                  <a:pt x="0" y="311640"/>
                </a:cubicBezTo>
                <a:cubicBezTo>
                  <a:pt x="-1123" y="169541"/>
                  <a:pt x="10815" y="67874"/>
                  <a:pt x="0" y="0"/>
                </a:cubicBezTo>
                <a:close/>
              </a:path>
              <a:path w="5972100" h="636000" stroke="0" extrusionOk="0">
                <a:moveTo>
                  <a:pt x="0" y="0"/>
                </a:moveTo>
                <a:cubicBezTo>
                  <a:pt x="121440" y="-21047"/>
                  <a:pt x="332839" y="46585"/>
                  <a:pt x="537489" y="0"/>
                </a:cubicBezTo>
                <a:cubicBezTo>
                  <a:pt x="742139" y="-46585"/>
                  <a:pt x="765873" y="19689"/>
                  <a:pt x="955536" y="0"/>
                </a:cubicBezTo>
                <a:cubicBezTo>
                  <a:pt x="1145199" y="-19689"/>
                  <a:pt x="1468467" y="7901"/>
                  <a:pt x="1672188" y="0"/>
                </a:cubicBezTo>
                <a:cubicBezTo>
                  <a:pt x="1875909" y="-7901"/>
                  <a:pt x="2035660" y="47531"/>
                  <a:pt x="2209677" y="0"/>
                </a:cubicBezTo>
                <a:cubicBezTo>
                  <a:pt x="2383694" y="-47531"/>
                  <a:pt x="2513010" y="30730"/>
                  <a:pt x="2747166" y="0"/>
                </a:cubicBezTo>
                <a:cubicBezTo>
                  <a:pt x="2981322" y="-30730"/>
                  <a:pt x="3212937" y="3105"/>
                  <a:pt x="3463818" y="0"/>
                </a:cubicBezTo>
                <a:cubicBezTo>
                  <a:pt x="3714699" y="-3105"/>
                  <a:pt x="3829831" y="52503"/>
                  <a:pt x="3941586" y="0"/>
                </a:cubicBezTo>
                <a:cubicBezTo>
                  <a:pt x="4053341" y="-52503"/>
                  <a:pt x="4375303" y="40993"/>
                  <a:pt x="4658238" y="0"/>
                </a:cubicBezTo>
                <a:cubicBezTo>
                  <a:pt x="4941173" y="-40993"/>
                  <a:pt x="5212910" y="57061"/>
                  <a:pt x="5374890" y="0"/>
                </a:cubicBezTo>
                <a:cubicBezTo>
                  <a:pt x="5536870" y="-57061"/>
                  <a:pt x="5837435" y="29504"/>
                  <a:pt x="5972100" y="0"/>
                </a:cubicBezTo>
                <a:cubicBezTo>
                  <a:pt x="5982332" y="102685"/>
                  <a:pt x="5943743" y="235390"/>
                  <a:pt x="5972100" y="330720"/>
                </a:cubicBezTo>
                <a:cubicBezTo>
                  <a:pt x="6000457" y="426050"/>
                  <a:pt x="5960292" y="500309"/>
                  <a:pt x="5972100" y="636000"/>
                </a:cubicBezTo>
                <a:cubicBezTo>
                  <a:pt x="5810822" y="636922"/>
                  <a:pt x="5751044" y="611300"/>
                  <a:pt x="5554053" y="636000"/>
                </a:cubicBezTo>
                <a:cubicBezTo>
                  <a:pt x="5357062" y="660700"/>
                  <a:pt x="5084984" y="566015"/>
                  <a:pt x="4837401" y="636000"/>
                </a:cubicBezTo>
                <a:cubicBezTo>
                  <a:pt x="4589818" y="705985"/>
                  <a:pt x="4573692" y="589581"/>
                  <a:pt x="4359633" y="636000"/>
                </a:cubicBezTo>
                <a:cubicBezTo>
                  <a:pt x="4145574" y="682419"/>
                  <a:pt x="3993224" y="584817"/>
                  <a:pt x="3762423" y="636000"/>
                </a:cubicBezTo>
                <a:cubicBezTo>
                  <a:pt x="3531622" y="687183"/>
                  <a:pt x="3388492" y="594168"/>
                  <a:pt x="3045771" y="636000"/>
                </a:cubicBezTo>
                <a:cubicBezTo>
                  <a:pt x="2703050" y="677832"/>
                  <a:pt x="2625586" y="596422"/>
                  <a:pt x="2448561" y="636000"/>
                </a:cubicBezTo>
                <a:cubicBezTo>
                  <a:pt x="2271536" y="675578"/>
                  <a:pt x="2172688" y="604368"/>
                  <a:pt x="2030514" y="636000"/>
                </a:cubicBezTo>
                <a:cubicBezTo>
                  <a:pt x="1888340" y="667632"/>
                  <a:pt x="1758771" y="632882"/>
                  <a:pt x="1552746" y="636000"/>
                </a:cubicBezTo>
                <a:cubicBezTo>
                  <a:pt x="1346721" y="639118"/>
                  <a:pt x="998577" y="581826"/>
                  <a:pt x="836094" y="636000"/>
                </a:cubicBezTo>
                <a:cubicBezTo>
                  <a:pt x="673611" y="690174"/>
                  <a:pt x="367794" y="626582"/>
                  <a:pt x="0" y="636000"/>
                </a:cubicBezTo>
                <a:cubicBezTo>
                  <a:pt x="-12125" y="525715"/>
                  <a:pt x="20990" y="459990"/>
                  <a:pt x="0" y="330720"/>
                </a:cubicBezTo>
                <a:cubicBezTo>
                  <a:pt x="-20990" y="201450"/>
                  <a:pt x="3901" y="104177"/>
                  <a:pt x="0" y="0"/>
                </a:cubicBezTo>
                <a:close/>
              </a:path>
            </a:pathLst>
          </a:custGeom>
          <a:ln w="12700" cap="flat" cmpd="sng" algn="ctr">
            <a:solidFill>
              <a:schemeClr val="accent6"/>
            </a:solidFill>
            <a:prstDash val="solid"/>
            <a:round/>
            <a:headEnd type="none" w="med" len="med"/>
            <a:tailEnd type="none" w="med" len="me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0">
            <a:scrgbClr r="0" g="0" b="0"/>
          </a:lnRef>
          <a:fillRef idx="0">
            <a:scrgbClr r="0" g="0" b="0"/>
          </a:fillRef>
          <a:effectRef idx="0">
            <a:scrgbClr r="0" g="0" b="0"/>
          </a:effectRef>
          <a:fontRef idx="minor">
            <a:schemeClr val="accent6"/>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a:t>RDD (</a:t>
            </a:r>
            <a:r>
              <a:rPr lang="vi-VN" b="0" err="1">
                <a:solidFill>
                  <a:schemeClr val="tx1"/>
                </a:solidFill>
                <a:latin typeface="-apple-system"/>
              </a:rPr>
              <a:t>Resilient</a:t>
            </a:r>
            <a:r>
              <a:rPr lang="vi-VN" b="0">
                <a:solidFill>
                  <a:schemeClr val="tx1"/>
                </a:solidFill>
                <a:latin typeface="-apple-system"/>
              </a:rPr>
              <a:t> </a:t>
            </a:r>
            <a:r>
              <a:rPr lang="vi-VN" b="0" err="1">
                <a:solidFill>
                  <a:schemeClr val="tx1"/>
                </a:solidFill>
                <a:latin typeface="-apple-system"/>
              </a:rPr>
              <a:t>Distributed</a:t>
            </a:r>
            <a:r>
              <a:rPr lang="vi-VN" b="0">
                <a:solidFill>
                  <a:schemeClr val="tx1"/>
                </a:solidFill>
                <a:latin typeface="-apple-system"/>
              </a:rPr>
              <a:t> </a:t>
            </a:r>
            <a:r>
              <a:rPr lang="vi-VN" b="0" err="1">
                <a:solidFill>
                  <a:schemeClr val="tx1"/>
                </a:solidFill>
                <a:latin typeface="-apple-system"/>
              </a:rPr>
              <a:t>Datasets</a:t>
            </a:r>
            <a:r>
              <a:rPr lang="en-US">
                <a:solidFill>
                  <a:schemeClr val="tx1"/>
                </a:solidFill>
                <a:latin typeface="-apple-system"/>
              </a:rPr>
              <a:t>)</a:t>
            </a:r>
            <a:endParaRPr lang="en-US"/>
          </a:p>
        </p:txBody>
      </p:sp>
    </p:spTree>
    <p:extLst>
      <p:ext uri="{BB962C8B-B14F-4D97-AF65-F5344CB8AC3E}">
        <p14:creationId xmlns:p14="http://schemas.microsoft.com/office/powerpoint/2010/main" val="1534151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9A95D27-7A2B-492F-AB50-1267E264C44C}"/>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9A55BACC-EF6D-46C4-A3AD-394F24906876}"/>
              </a:ext>
            </a:extLst>
          </p:cNvPr>
          <p:cNvSpPr>
            <a:spLocks noGrp="1"/>
          </p:cNvSpPr>
          <p:nvPr>
            <p:ph type="body" idx="1"/>
          </p:nvPr>
        </p:nvSpPr>
        <p:spPr/>
        <p:txBody>
          <a:bodyPr/>
          <a:lstStyle/>
          <a:p>
            <a:endParaRPr lang="en-US"/>
          </a:p>
        </p:txBody>
      </p:sp>
      <p:sp>
        <p:nvSpPr>
          <p:cNvPr id="4" name="Chỗ dành sẵn cho Số hiệu Bản chiếu 3">
            <a:extLst>
              <a:ext uri="{FF2B5EF4-FFF2-40B4-BE49-F238E27FC236}">
                <a16:creationId xmlns:a16="http://schemas.microsoft.com/office/drawing/2014/main" id="{8542E500-7AFC-4397-9043-6D0339666C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1026" name="Picture 2" descr="Hadoop vs Spark: Detailed Comparison of Big Data Frameworks">
            <a:extLst>
              <a:ext uri="{FF2B5EF4-FFF2-40B4-BE49-F238E27FC236}">
                <a16:creationId xmlns:a16="http://schemas.microsoft.com/office/drawing/2014/main" id="{0F943159-3EAA-4EE2-BCCD-87ED4C4151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790"/>
          <a:stretch/>
        </p:blipFill>
        <p:spPr bwMode="auto">
          <a:xfrm>
            <a:off x="554153" y="522711"/>
            <a:ext cx="7822066" cy="4213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764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20" name="Google Shape;620;p4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619" name="Google Shape;619;p47"/>
          <p:cNvSpPr txBox="1">
            <a:spLocks noGrp="1"/>
          </p:cNvSpPr>
          <p:nvPr>
            <p:ph type="title" idx="4294967295"/>
          </p:nvPr>
        </p:nvSpPr>
        <p:spPr>
          <a:xfrm>
            <a:off x="1585912" y="815450"/>
            <a:ext cx="5972175" cy="63658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Thành viên nhóm</a:t>
            </a:r>
            <a:endParaRPr/>
          </a:p>
        </p:txBody>
      </p:sp>
      <p:pic>
        <p:nvPicPr>
          <p:cNvPr id="623" name="Google Shape;623;p47"/>
          <p:cNvPicPr preferRelativeResize="0"/>
          <p:nvPr/>
        </p:nvPicPr>
        <p:blipFill rotWithShape="1">
          <a:blip r:embed="rId3">
            <a:alphaModFix/>
          </a:blip>
          <a:srcRect/>
          <a:stretch/>
        </p:blipFill>
        <p:spPr>
          <a:xfrm>
            <a:off x="1872862" y="1759615"/>
            <a:ext cx="1346700" cy="1346400"/>
          </a:xfrm>
          <a:prstGeom prst="ellipse">
            <a:avLst/>
          </a:prstGeom>
          <a:noFill/>
          <a:ln>
            <a:noFill/>
          </a:ln>
        </p:spPr>
      </p:pic>
      <p:sp>
        <p:nvSpPr>
          <p:cNvPr id="624" name="Google Shape;624;p47"/>
          <p:cNvSpPr txBox="1"/>
          <p:nvPr/>
        </p:nvSpPr>
        <p:spPr>
          <a:xfrm>
            <a:off x="1892024" y="3362454"/>
            <a:ext cx="1346700" cy="663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Hind"/>
                <a:ea typeface="Hind"/>
                <a:cs typeface="Hind"/>
                <a:sym typeface="Hind"/>
              </a:rPr>
              <a:t>Đỗ Thanh Quyền</a:t>
            </a:r>
            <a:br>
              <a:rPr lang="en">
                <a:latin typeface="Hind"/>
                <a:ea typeface="Hind"/>
                <a:cs typeface="Hind"/>
                <a:sym typeface="Hind"/>
              </a:rPr>
            </a:br>
            <a:r>
              <a:rPr lang="en" sz="800">
                <a:solidFill>
                  <a:schemeClr val="dk2"/>
                </a:solidFill>
                <a:latin typeface="Hind"/>
                <a:ea typeface="Hind"/>
                <a:cs typeface="Hind"/>
                <a:sym typeface="Hind"/>
              </a:rPr>
              <a:t>18521319</a:t>
            </a:r>
            <a:endParaRPr>
              <a:latin typeface="Hind"/>
              <a:ea typeface="Hind"/>
              <a:cs typeface="Hind"/>
              <a:sym typeface="Hind"/>
            </a:endParaRPr>
          </a:p>
          <a:p>
            <a:pPr marL="0" lvl="0" indent="0" algn="ctr" rtl="0">
              <a:spcBef>
                <a:spcPts val="400"/>
              </a:spcBef>
              <a:spcAft>
                <a:spcPts val="400"/>
              </a:spcAft>
              <a:buNone/>
            </a:pPr>
            <a:endParaRPr>
              <a:latin typeface="Hind"/>
              <a:ea typeface="Hind"/>
              <a:cs typeface="Hind"/>
              <a:sym typeface="Hind"/>
            </a:endParaRPr>
          </a:p>
        </p:txBody>
      </p:sp>
      <p:pic>
        <p:nvPicPr>
          <p:cNvPr id="625" name="Google Shape;625;p47"/>
          <p:cNvPicPr preferRelativeResize="0"/>
          <p:nvPr/>
        </p:nvPicPr>
        <p:blipFill rotWithShape="1">
          <a:blip r:embed="rId4">
            <a:alphaModFix/>
          </a:blip>
          <a:srcRect l="47271" t="22330" b="24940"/>
          <a:stretch/>
        </p:blipFill>
        <p:spPr>
          <a:xfrm>
            <a:off x="3898650" y="1898550"/>
            <a:ext cx="1346700" cy="1346400"/>
          </a:xfrm>
          <a:prstGeom prst="ellipse">
            <a:avLst/>
          </a:prstGeom>
          <a:noFill/>
          <a:ln>
            <a:noFill/>
          </a:ln>
        </p:spPr>
      </p:pic>
      <p:sp>
        <p:nvSpPr>
          <p:cNvPr id="626" name="Google Shape;626;p47"/>
          <p:cNvSpPr txBox="1"/>
          <p:nvPr/>
        </p:nvSpPr>
        <p:spPr>
          <a:xfrm>
            <a:off x="3903193" y="3362454"/>
            <a:ext cx="1346700" cy="663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Hind"/>
                <a:ea typeface="Hind"/>
                <a:cs typeface="Hind"/>
                <a:sym typeface="Hind"/>
              </a:rPr>
              <a:t>Đoàn Thục Quyên</a:t>
            </a:r>
            <a:br>
              <a:rPr lang="en">
                <a:latin typeface="Hind"/>
                <a:ea typeface="Hind"/>
                <a:cs typeface="Hind"/>
                <a:sym typeface="Hind"/>
              </a:rPr>
            </a:br>
            <a:r>
              <a:rPr lang="en" sz="800">
                <a:solidFill>
                  <a:schemeClr val="dk2"/>
                </a:solidFill>
                <a:latin typeface="Hind"/>
                <a:ea typeface="Hind"/>
                <a:cs typeface="Hind"/>
                <a:sym typeface="Hind"/>
              </a:rPr>
              <a:t>18521320</a:t>
            </a:r>
            <a:endParaRPr sz="800">
              <a:solidFill>
                <a:schemeClr val="dk2"/>
              </a:solidFill>
              <a:latin typeface="Hind"/>
              <a:ea typeface="Hind"/>
              <a:cs typeface="Hind"/>
              <a:sym typeface="Hind"/>
            </a:endParaRPr>
          </a:p>
          <a:p>
            <a:pPr marL="0" lvl="0" indent="0" algn="ctr" rtl="0">
              <a:spcBef>
                <a:spcPts val="400"/>
              </a:spcBef>
              <a:spcAft>
                <a:spcPts val="0"/>
              </a:spcAft>
              <a:buNone/>
            </a:pPr>
            <a:endParaRPr>
              <a:latin typeface="Hind"/>
              <a:ea typeface="Hind"/>
              <a:cs typeface="Hind"/>
              <a:sym typeface="Hind"/>
            </a:endParaRPr>
          </a:p>
          <a:p>
            <a:pPr marL="0" lvl="0" indent="0" algn="ctr" rtl="0">
              <a:spcBef>
                <a:spcPts val="400"/>
              </a:spcBef>
              <a:spcAft>
                <a:spcPts val="400"/>
              </a:spcAft>
              <a:buNone/>
            </a:pPr>
            <a:endParaRPr>
              <a:latin typeface="Hind"/>
              <a:ea typeface="Hind"/>
              <a:cs typeface="Hind"/>
              <a:sym typeface="Hind"/>
            </a:endParaRPr>
          </a:p>
        </p:txBody>
      </p:sp>
      <p:pic>
        <p:nvPicPr>
          <p:cNvPr id="627" name="Google Shape;627;p47"/>
          <p:cNvPicPr preferRelativeResize="0"/>
          <p:nvPr/>
        </p:nvPicPr>
        <p:blipFill rotWithShape="1">
          <a:blip r:embed="rId5">
            <a:alphaModFix/>
          </a:blip>
          <a:srcRect t="3926" b="29406"/>
          <a:stretch/>
        </p:blipFill>
        <p:spPr>
          <a:xfrm>
            <a:off x="5688693" y="1898550"/>
            <a:ext cx="1346700" cy="1346400"/>
          </a:xfrm>
          <a:prstGeom prst="ellipse">
            <a:avLst/>
          </a:prstGeom>
          <a:noFill/>
          <a:ln>
            <a:noFill/>
          </a:ln>
        </p:spPr>
      </p:pic>
      <p:sp>
        <p:nvSpPr>
          <p:cNvPr id="628" name="Google Shape;628;p47"/>
          <p:cNvSpPr txBox="1"/>
          <p:nvPr/>
        </p:nvSpPr>
        <p:spPr>
          <a:xfrm>
            <a:off x="5693237" y="3362454"/>
            <a:ext cx="1346700" cy="663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Hind"/>
                <a:ea typeface="Hind"/>
                <a:cs typeface="Hind"/>
                <a:sym typeface="Hind"/>
              </a:rPr>
              <a:t>Phạm Tiến Sỹ</a:t>
            </a:r>
            <a:br>
              <a:rPr lang="en">
                <a:latin typeface="Hind"/>
                <a:ea typeface="Hind"/>
                <a:cs typeface="Hind"/>
                <a:sym typeface="Hind"/>
              </a:rPr>
            </a:br>
            <a:r>
              <a:rPr lang="en" sz="800">
                <a:solidFill>
                  <a:schemeClr val="dk2"/>
                </a:solidFill>
                <a:latin typeface="Hind"/>
                <a:ea typeface="Hind"/>
                <a:cs typeface="Hind"/>
                <a:sym typeface="Hind"/>
              </a:rPr>
              <a:t>18521356</a:t>
            </a:r>
            <a:endParaRPr sz="800">
              <a:solidFill>
                <a:schemeClr val="dk2"/>
              </a:solidFill>
              <a:latin typeface="Hind"/>
              <a:ea typeface="Hind"/>
              <a:cs typeface="Hind"/>
              <a:sym typeface="Hind"/>
            </a:endParaRPr>
          </a:p>
          <a:p>
            <a:pPr marL="0" lvl="0" indent="0" algn="ctr" rtl="0">
              <a:spcBef>
                <a:spcPts val="400"/>
              </a:spcBef>
              <a:spcAft>
                <a:spcPts val="0"/>
              </a:spcAft>
              <a:buNone/>
            </a:pPr>
            <a:endParaRPr>
              <a:latin typeface="Hind"/>
              <a:ea typeface="Hind"/>
              <a:cs typeface="Hind"/>
              <a:sym typeface="Hind"/>
            </a:endParaRPr>
          </a:p>
          <a:p>
            <a:pPr marL="0" lvl="0" indent="0" algn="ctr" rtl="0">
              <a:spcBef>
                <a:spcPts val="400"/>
              </a:spcBef>
              <a:spcAft>
                <a:spcPts val="400"/>
              </a:spcAft>
              <a:buNone/>
            </a:pPr>
            <a:endParaRPr>
              <a:latin typeface="Hind"/>
              <a:ea typeface="Hind"/>
              <a:cs typeface="Hind"/>
              <a:sym typeface="Hi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0452C5D-D52A-42E5-BE84-482D2E8E29E2}"/>
              </a:ext>
            </a:extLst>
          </p:cNvPr>
          <p:cNvSpPr>
            <a:spLocks noGrp="1"/>
          </p:cNvSpPr>
          <p:nvPr>
            <p:ph type="title"/>
          </p:nvPr>
        </p:nvSpPr>
        <p:spPr>
          <a:xfrm>
            <a:off x="857337" y="333730"/>
            <a:ext cx="5972100" cy="636000"/>
          </a:xfrm>
        </p:spPr>
        <p:txBody>
          <a:bodyPr/>
          <a:lstStyle/>
          <a:p>
            <a:br>
              <a:rPr lang="en-US" b="0" i="0"/>
            </a:br>
            <a:r>
              <a:rPr lang="en-US" b="0" i="0">
                <a:latin typeface="Pecita Bold"/>
              </a:rPr>
              <a:t>Lazy Evaluation</a:t>
            </a:r>
            <a:endParaRPr lang="en-US">
              <a:latin typeface="Pecita Bold"/>
            </a:endParaRPr>
          </a:p>
        </p:txBody>
      </p:sp>
      <p:sp>
        <p:nvSpPr>
          <p:cNvPr id="3" name="Chỗ dành sẵn cho Văn bản 2">
            <a:extLst>
              <a:ext uri="{FF2B5EF4-FFF2-40B4-BE49-F238E27FC236}">
                <a16:creationId xmlns:a16="http://schemas.microsoft.com/office/drawing/2014/main" id="{E5847776-B425-4130-98BB-28A5DF147CED}"/>
              </a:ext>
            </a:extLst>
          </p:cNvPr>
          <p:cNvSpPr>
            <a:spLocks noGrp="1"/>
          </p:cNvSpPr>
          <p:nvPr>
            <p:ph type="body" idx="1"/>
          </p:nvPr>
        </p:nvSpPr>
        <p:spPr/>
        <p:txBody>
          <a:bodyPr/>
          <a:lstStyle/>
          <a:p>
            <a:endParaRPr lang="en-US"/>
          </a:p>
        </p:txBody>
      </p:sp>
      <p:sp>
        <p:nvSpPr>
          <p:cNvPr id="4" name="Chỗ dành sẵn cho Văn bản 3">
            <a:extLst>
              <a:ext uri="{FF2B5EF4-FFF2-40B4-BE49-F238E27FC236}">
                <a16:creationId xmlns:a16="http://schemas.microsoft.com/office/drawing/2014/main" id="{5D723B74-1F4C-47F1-8DE9-A5C733906A0B}"/>
              </a:ext>
            </a:extLst>
          </p:cNvPr>
          <p:cNvSpPr>
            <a:spLocks noGrp="1"/>
          </p:cNvSpPr>
          <p:nvPr>
            <p:ph type="body" idx="2"/>
          </p:nvPr>
        </p:nvSpPr>
        <p:spPr/>
        <p:txBody>
          <a:bodyPr/>
          <a:lstStyle/>
          <a:p>
            <a:endParaRPr lang="en-US"/>
          </a:p>
        </p:txBody>
      </p:sp>
      <p:sp>
        <p:nvSpPr>
          <p:cNvPr id="5" name="Chỗ dành sẵn cho Số hiệu Bản chiếu 4">
            <a:extLst>
              <a:ext uri="{FF2B5EF4-FFF2-40B4-BE49-F238E27FC236}">
                <a16:creationId xmlns:a16="http://schemas.microsoft.com/office/drawing/2014/main" id="{90C87B03-C8BC-432B-A2E6-BF2C410619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1026" name="Picture 2" descr="image">
            <a:extLst>
              <a:ext uri="{FF2B5EF4-FFF2-40B4-BE49-F238E27FC236}">
                <a16:creationId xmlns:a16="http://schemas.microsoft.com/office/drawing/2014/main" id="{7BFC1E25-2CA5-4CED-8B71-641C6A24D4D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57337" y="1137986"/>
            <a:ext cx="6733624" cy="37876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azy gif">
            <a:extLst>
              <a:ext uri="{FF2B5EF4-FFF2-40B4-BE49-F238E27FC236}">
                <a16:creationId xmlns:a16="http://schemas.microsoft.com/office/drawing/2014/main" id="{320D901D-1600-4795-AC45-3AFED863900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435943" y="371980"/>
            <a:ext cx="1532012" cy="1532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660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êu đề 6">
            <a:extLst>
              <a:ext uri="{FF2B5EF4-FFF2-40B4-BE49-F238E27FC236}">
                <a16:creationId xmlns:a16="http://schemas.microsoft.com/office/drawing/2014/main" id="{B5416553-52E8-4461-B472-71189DE639F6}"/>
              </a:ext>
            </a:extLst>
          </p:cNvPr>
          <p:cNvSpPr>
            <a:spLocks noGrp="1"/>
          </p:cNvSpPr>
          <p:nvPr>
            <p:ph type="title"/>
          </p:nvPr>
        </p:nvSpPr>
        <p:spPr>
          <a:xfrm>
            <a:off x="232362" y="148955"/>
            <a:ext cx="5972100" cy="636000"/>
          </a:xfrm>
        </p:spPr>
        <p:txBody>
          <a:bodyPr/>
          <a:lstStyle/>
          <a:p>
            <a:r>
              <a:rPr lang="en-US" b="0" i="0">
                <a:latin typeface="Pecita Bold"/>
              </a:rPr>
              <a:t>Lazy Evaluation</a:t>
            </a:r>
            <a:endParaRPr lang="en-US"/>
          </a:p>
        </p:txBody>
      </p:sp>
      <p:sp>
        <p:nvSpPr>
          <p:cNvPr id="9" name="Chỗ dành sẵn cho Văn bản 8">
            <a:extLst>
              <a:ext uri="{FF2B5EF4-FFF2-40B4-BE49-F238E27FC236}">
                <a16:creationId xmlns:a16="http://schemas.microsoft.com/office/drawing/2014/main" id="{70EF8FE6-EF25-4BD4-9F31-B14855E45319}"/>
              </a:ext>
            </a:extLst>
          </p:cNvPr>
          <p:cNvSpPr>
            <a:spLocks noGrp="1"/>
          </p:cNvSpPr>
          <p:nvPr>
            <p:ph type="body" idx="1"/>
          </p:nvPr>
        </p:nvSpPr>
        <p:spPr/>
        <p:txBody>
          <a:bodyPr/>
          <a:lstStyle/>
          <a:p>
            <a:endParaRPr lang="en-US"/>
          </a:p>
        </p:txBody>
      </p:sp>
      <p:pic>
        <p:nvPicPr>
          <p:cNvPr id="4102" name="Picture 6">
            <a:extLst>
              <a:ext uri="{FF2B5EF4-FFF2-40B4-BE49-F238E27FC236}">
                <a16:creationId xmlns:a16="http://schemas.microsoft.com/office/drawing/2014/main" id="{A774C41C-5C64-4701-83A3-65F918946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037" y="1038023"/>
            <a:ext cx="7635929" cy="364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086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Số hiệu Bản chiếu 3">
            <a:extLst>
              <a:ext uri="{FF2B5EF4-FFF2-40B4-BE49-F238E27FC236}">
                <a16:creationId xmlns:a16="http://schemas.microsoft.com/office/drawing/2014/main" id="{8542E500-7AFC-4397-9043-6D0339666C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5" name="Picture 2" descr="how to create RDDs in spark ">
            <a:extLst>
              <a:ext uri="{FF2B5EF4-FFF2-40B4-BE49-F238E27FC236}">
                <a16:creationId xmlns:a16="http://schemas.microsoft.com/office/drawing/2014/main" id="{AE0C5056-10AD-43B9-BE49-7587C1169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741" y="1004450"/>
            <a:ext cx="6476713" cy="3391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67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a:extLst>
              <a:ext uri="{FF2B5EF4-FFF2-40B4-BE49-F238E27FC236}">
                <a16:creationId xmlns:a16="http://schemas.microsoft.com/office/drawing/2014/main" id="{2EEFAA1C-1C05-4B08-8F0C-4B5B3BFA5B46}"/>
              </a:ext>
            </a:extLst>
          </p:cNvPr>
          <p:cNvSpPr>
            <a:spLocks noGrp="1"/>
          </p:cNvSpPr>
          <p:nvPr>
            <p:ph type="title"/>
          </p:nvPr>
        </p:nvSpPr>
        <p:spPr/>
        <p:txBody>
          <a:bodyPr/>
          <a:lstStyle/>
          <a:p>
            <a:r>
              <a:rPr lang="en-US" i="0">
                <a:solidFill>
                  <a:schemeClr val="tx1"/>
                </a:solidFill>
                <a:effectLst/>
                <a:highlight>
                  <a:srgbClr val="F2B963"/>
                </a:highlight>
                <a:latin typeface="Georgia" panose="02040502050405020303" pitchFamily="18" charset="0"/>
              </a:rPr>
              <a:t>Spark RDD Operations</a:t>
            </a:r>
            <a:endParaRPr lang="en-US">
              <a:solidFill>
                <a:schemeClr val="tx1"/>
              </a:solidFill>
              <a:highlight>
                <a:srgbClr val="F2B963"/>
              </a:highlight>
            </a:endParaRPr>
          </a:p>
        </p:txBody>
      </p:sp>
      <p:sp>
        <p:nvSpPr>
          <p:cNvPr id="5" name="Chỗ dành sẵn cho Văn bản 4">
            <a:extLst>
              <a:ext uri="{FF2B5EF4-FFF2-40B4-BE49-F238E27FC236}">
                <a16:creationId xmlns:a16="http://schemas.microsoft.com/office/drawing/2014/main" id="{0D5ADFEF-ABCD-422D-8BB7-168BC8608C25}"/>
              </a:ext>
            </a:extLst>
          </p:cNvPr>
          <p:cNvSpPr>
            <a:spLocks noGrp="1"/>
          </p:cNvSpPr>
          <p:nvPr>
            <p:ph type="body" idx="1"/>
          </p:nvPr>
        </p:nvSpPr>
        <p:spPr/>
        <p:txBody>
          <a:bodyPr/>
          <a:lstStyle/>
          <a:p>
            <a:pPr algn="l" fontAlgn="base"/>
            <a:r>
              <a:rPr lang="en-US" sz="2800" b="0" i="0">
                <a:solidFill>
                  <a:schemeClr val="tx1"/>
                </a:solidFill>
                <a:effectLst/>
                <a:latin typeface="Abadi" panose="020B0604020104020204" pitchFamily="34" charset="0"/>
              </a:rPr>
              <a:t>RDD trong Apache Spark </a:t>
            </a:r>
            <a:r>
              <a:rPr lang="en-US" sz="2800" b="0" i="0" err="1">
                <a:solidFill>
                  <a:schemeClr val="tx1"/>
                </a:solidFill>
                <a:effectLst/>
                <a:latin typeface="Abadi" panose="020B0604020104020204" pitchFamily="34" charset="0"/>
              </a:rPr>
              <a:t>hỗ</a:t>
            </a:r>
            <a:r>
              <a:rPr lang="en-US" sz="2800" b="0" i="0">
                <a:solidFill>
                  <a:schemeClr val="tx1"/>
                </a:solidFill>
                <a:effectLst/>
                <a:latin typeface="Abadi" panose="020B0604020104020204" pitchFamily="34" charset="0"/>
              </a:rPr>
              <a:t> </a:t>
            </a:r>
            <a:r>
              <a:rPr lang="en-US" sz="2800" b="0" i="0" err="1">
                <a:solidFill>
                  <a:schemeClr val="tx1"/>
                </a:solidFill>
                <a:effectLst/>
                <a:latin typeface="Abadi" panose="020B0604020104020204" pitchFamily="34" charset="0"/>
              </a:rPr>
              <a:t>trợ</a:t>
            </a:r>
            <a:r>
              <a:rPr lang="en-US" sz="2800" b="0" i="0">
                <a:solidFill>
                  <a:schemeClr val="tx1"/>
                </a:solidFill>
                <a:effectLst/>
                <a:latin typeface="Abadi" panose="020B0604020104020204" pitchFamily="34" charset="0"/>
              </a:rPr>
              <a:t> 2 </a:t>
            </a:r>
            <a:r>
              <a:rPr lang="en-US" sz="2800" b="0" i="0" err="1">
                <a:solidFill>
                  <a:schemeClr val="tx1"/>
                </a:solidFill>
                <a:effectLst/>
                <a:latin typeface="Abadi" panose="020B0604020104020204" pitchFamily="34" charset="0"/>
              </a:rPr>
              <a:t>loại</a:t>
            </a:r>
            <a:r>
              <a:rPr lang="en-US" sz="2800" b="0" i="0">
                <a:solidFill>
                  <a:schemeClr val="tx1"/>
                </a:solidFill>
                <a:effectLst/>
                <a:latin typeface="Abadi" panose="020B0604020104020204" pitchFamily="34" charset="0"/>
              </a:rPr>
              <a:t> </a:t>
            </a:r>
            <a:r>
              <a:rPr lang="en-US" sz="2800" b="0" i="0" err="1">
                <a:solidFill>
                  <a:schemeClr val="tx1"/>
                </a:solidFill>
                <a:effectLst/>
                <a:latin typeface="Abadi" panose="020B0604020104020204" pitchFamily="34" charset="0"/>
              </a:rPr>
              <a:t>hoạt</a:t>
            </a:r>
            <a:r>
              <a:rPr lang="en-US" sz="2800" b="0" i="0">
                <a:solidFill>
                  <a:schemeClr val="tx1"/>
                </a:solidFill>
                <a:effectLst/>
                <a:latin typeface="Abadi" panose="020B0604020104020204" pitchFamily="34" charset="0"/>
              </a:rPr>
              <a:t> </a:t>
            </a:r>
            <a:r>
              <a:rPr lang="en-US" sz="2800" b="0" i="0" err="1">
                <a:solidFill>
                  <a:schemeClr val="tx1"/>
                </a:solidFill>
                <a:effectLst/>
                <a:latin typeface="Abadi" panose="020B0604020104020204" pitchFamily="34" charset="0"/>
              </a:rPr>
              <a:t>động</a:t>
            </a:r>
            <a:r>
              <a:rPr lang="en-US" sz="2800" b="0" i="0">
                <a:solidFill>
                  <a:schemeClr val="tx1"/>
                </a:solidFill>
                <a:effectLst/>
                <a:latin typeface="Abadi" panose="020B0604020104020204" pitchFamily="34" charset="0"/>
              </a:rPr>
              <a:t>:</a:t>
            </a:r>
          </a:p>
          <a:p>
            <a:pPr algn="l" fontAlgn="base">
              <a:buFont typeface="Arial" panose="020B0604020202020204" pitchFamily="34" charset="0"/>
              <a:buChar char="•"/>
            </a:pPr>
            <a:r>
              <a:rPr lang="en-US" sz="2800" b="0" i="0">
                <a:solidFill>
                  <a:schemeClr val="tx1"/>
                </a:solidFill>
                <a:effectLst/>
                <a:latin typeface="Abadi" panose="020B0604020104020204" pitchFamily="34" charset="0"/>
              </a:rPr>
              <a:t>Transformation</a:t>
            </a:r>
          </a:p>
          <a:p>
            <a:pPr algn="l" fontAlgn="base">
              <a:buFont typeface="Arial" panose="020B0604020202020204" pitchFamily="34" charset="0"/>
              <a:buChar char="•"/>
            </a:pPr>
            <a:r>
              <a:rPr lang="en-US" sz="2800" b="0" i="0">
                <a:solidFill>
                  <a:schemeClr val="tx1"/>
                </a:solidFill>
                <a:effectLst/>
                <a:latin typeface="Abadi" panose="020B0604020104020204" pitchFamily="34" charset="0"/>
              </a:rPr>
              <a:t>Actions</a:t>
            </a:r>
          </a:p>
          <a:p>
            <a:endParaRPr lang="en-US"/>
          </a:p>
        </p:txBody>
      </p:sp>
      <p:sp>
        <p:nvSpPr>
          <p:cNvPr id="3" name="Chỗ dành sẵn cho Số hiệu Bản chiếu 2">
            <a:extLst>
              <a:ext uri="{FF2B5EF4-FFF2-40B4-BE49-F238E27FC236}">
                <a16:creationId xmlns:a16="http://schemas.microsoft.com/office/drawing/2014/main" id="{148D85B9-F1A0-423B-A628-ADDCE9F862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293659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71D8C01-D899-4467-9D1C-19D799B72526}"/>
              </a:ext>
            </a:extLst>
          </p:cNvPr>
          <p:cNvSpPr>
            <a:spLocks noGrp="1"/>
          </p:cNvSpPr>
          <p:nvPr>
            <p:ph type="title"/>
          </p:nvPr>
        </p:nvSpPr>
        <p:spPr/>
        <p:txBody>
          <a:bodyPr/>
          <a:lstStyle/>
          <a:p>
            <a:r>
              <a:rPr lang="en-US" i="0">
                <a:solidFill>
                  <a:schemeClr val="accent4">
                    <a:lumMod val="75000"/>
                  </a:schemeClr>
                </a:solidFill>
                <a:effectLst/>
                <a:latin typeface="Georgia" panose="02040502050405020303" pitchFamily="18" charset="0"/>
              </a:rPr>
              <a:t>T</a:t>
            </a:r>
            <a:r>
              <a:rPr lang="en-US" i="0">
                <a:solidFill>
                  <a:schemeClr val="tx1"/>
                </a:solidFill>
                <a:effectLst/>
                <a:latin typeface="Georgia" panose="02040502050405020303" pitchFamily="18" charset="0"/>
              </a:rPr>
              <a:t>rans</a:t>
            </a:r>
            <a:r>
              <a:rPr lang="en-US" i="0">
                <a:solidFill>
                  <a:schemeClr val="accent4">
                    <a:lumMod val="75000"/>
                  </a:schemeClr>
                </a:solidFill>
                <a:effectLst/>
                <a:latin typeface="Georgia" panose="02040502050405020303" pitchFamily="18" charset="0"/>
              </a:rPr>
              <a:t>f</a:t>
            </a:r>
            <a:r>
              <a:rPr lang="en-US" i="0">
                <a:solidFill>
                  <a:schemeClr val="tx1"/>
                </a:solidFill>
                <a:effectLst/>
                <a:latin typeface="Georgia" panose="02040502050405020303" pitchFamily="18" charset="0"/>
              </a:rPr>
              <a:t>or</a:t>
            </a:r>
            <a:r>
              <a:rPr lang="en-US" i="0">
                <a:solidFill>
                  <a:schemeClr val="accent4">
                    <a:lumMod val="75000"/>
                  </a:schemeClr>
                </a:solidFill>
                <a:effectLst/>
                <a:latin typeface="Georgia" panose="02040502050405020303" pitchFamily="18" charset="0"/>
              </a:rPr>
              <a:t>m</a:t>
            </a:r>
            <a:r>
              <a:rPr lang="en-US" i="0">
                <a:solidFill>
                  <a:schemeClr val="tx1"/>
                </a:solidFill>
                <a:effectLst/>
                <a:latin typeface="Georgia" panose="02040502050405020303" pitchFamily="18" charset="0"/>
              </a:rPr>
              <a:t>a</a:t>
            </a:r>
            <a:r>
              <a:rPr lang="en-US" i="0">
                <a:solidFill>
                  <a:schemeClr val="accent4">
                    <a:lumMod val="75000"/>
                  </a:schemeClr>
                </a:solidFill>
                <a:effectLst/>
                <a:latin typeface="Georgia" panose="02040502050405020303" pitchFamily="18" charset="0"/>
              </a:rPr>
              <a:t>t</a:t>
            </a:r>
            <a:r>
              <a:rPr lang="en-US" i="0">
                <a:solidFill>
                  <a:schemeClr val="tx1"/>
                </a:solidFill>
                <a:effectLst/>
                <a:latin typeface="Georgia" panose="02040502050405020303" pitchFamily="18" charset="0"/>
              </a:rPr>
              <a:t>ion</a:t>
            </a:r>
            <a:endParaRPr lang="en-US">
              <a:solidFill>
                <a:schemeClr val="tx1"/>
              </a:solidFill>
            </a:endParaRPr>
          </a:p>
        </p:txBody>
      </p:sp>
      <p:sp>
        <p:nvSpPr>
          <p:cNvPr id="3" name="Chỗ dành sẵn cho Văn bản 2">
            <a:extLst>
              <a:ext uri="{FF2B5EF4-FFF2-40B4-BE49-F238E27FC236}">
                <a16:creationId xmlns:a16="http://schemas.microsoft.com/office/drawing/2014/main" id="{B9C45635-D2E8-4727-876F-B5056E2524AC}"/>
              </a:ext>
            </a:extLst>
          </p:cNvPr>
          <p:cNvSpPr>
            <a:spLocks noGrp="1"/>
          </p:cNvSpPr>
          <p:nvPr>
            <p:ph type="body" idx="1"/>
          </p:nvPr>
        </p:nvSpPr>
        <p:spPr/>
        <p:txBody>
          <a:bodyPr/>
          <a:lstStyle/>
          <a:p>
            <a:r>
              <a:rPr lang="en-US">
                <a:highlight>
                  <a:srgbClr val="808000"/>
                </a:highlight>
                <a:latin typeface="-apple-system"/>
              </a:rPr>
              <a:t> T</a:t>
            </a:r>
            <a:r>
              <a:rPr lang="vi-VN">
                <a:highlight>
                  <a:srgbClr val="808000"/>
                </a:highlight>
                <a:latin typeface="-apple-system"/>
              </a:rPr>
              <a:t>ransformation</a:t>
            </a:r>
            <a:r>
              <a:rPr lang="en-US">
                <a:highlight>
                  <a:srgbClr val="808000"/>
                </a:highlight>
                <a:latin typeface="-apple-system"/>
              </a:rPr>
              <a:t> </a:t>
            </a:r>
            <a:r>
              <a:rPr lang="vi-VN">
                <a:latin typeface="-apple-system"/>
              </a:rPr>
              <a:t> xử lý lazily, tức là chỉ giúp dựng execution plans, dữ liệu chỉ được truy xuất thực sự khi thực hiện</a:t>
            </a:r>
            <a:r>
              <a:rPr lang="en-US">
                <a:latin typeface="-apple-system"/>
              </a:rPr>
              <a:t>  </a:t>
            </a:r>
            <a:r>
              <a:rPr lang="en-US">
                <a:highlight>
                  <a:srgbClr val="800000"/>
                </a:highlight>
                <a:latin typeface="-apple-system"/>
              </a:rPr>
              <a:t> a</a:t>
            </a:r>
            <a:r>
              <a:rPr lang="vi-VN">
                <a:highlight>
                  <a:srgbClr val="800000"/>
                </a:highlight>
                <a:latin typeface="-apple-system"/>
              </a:rPr>
              <a:t>ction</a:t>
            </a:r>
            <a:r>
              <a:rPr lang="en-US">
                <a:highlight>
                  <a:srgbClr val="800000"/>
                </a:highlight>
                <a:latin typeface="-apple-system"/>
              </a:rPr>
              <a:t> </a:t>
            </a:r>
            <a:r>
              <a:rPr lang="en-US">
                <a:latin typeface="-apple-system"/>
              </a:rPr>
              <a:t>.</a:t>
            </a:r>
            <a:r>
              <a:rPr lang="en-US">
                <a:highlight>
                  <a:srgbClr val="800000"/>
                </a:highlight>
                <a:latin typeface="-apple-system"/>
              </a:rPr>
              <a:t>  </a:t>
            </a:r>
          </a:p>
          <a:p>
            <a:pPr lvl="1"/>
            <a:r>
              <a:rPr lang="en-US" b="1">
                <a:solidFill>
                  <a:schemeClr val="tx1">
                    <a:lumMod val="85000"/>
                  </a:schemeClr>
                </a:solidFill>
                <a:latin typeface="-apple-system"/>
              </a:rPr>
              <a:t>f</a:t>
            </a:r>
            <a:r>
              <a:rPr lang="en-US" b="1" i="0">
                <a:solidFill>
                  <a:schemeClr val="tx1">
                    <a:lumMod val="85000"/>
                  </a:schemeClr>
                </a:solidFill>
                <a:effectLst/>
                <a:latin typeface="-apple-system"/>
              </a:rPr>
              <a:t>ilter</a:t>
            </a:r>
            <a:endParaRPr lang="en-US" b="1" i="0">
              <a:solidFill>
                <a:schemeClr val="tx1">
                  <a:lumMod val="85000"/>
                </a:schemeClr>
              </a:solidFill>
              <a:effectLst/>
              <a:highlight>
                <a:srgbClr val="800000"/>
              </a:highlight>
              <a:latin typeface="-apple-system"/>
            </a:endParaRPr>
          </a:p>
          <a:p>
            <a:pPr lvl="1"/>
            <a:r>
              <a:rPr lang="en-US" b="1" i="0">
                <a:solidFill>
                  <a:schemeClr val="tx1">
                    <a:lumMod val="85000"/>
                  </a:schemeClr>
                </a:solidFill>
                <a:effectLst/>
                <a:latin typeface="-apple-system"/>
              </a:rPr>
              <a:t>map</a:t>
            </a:r>
            <a:endParaRPr lang="en-US" b="1">
              <a:solidFill>
                <a:schemeClr val="tx1">
                  <a:lumMod val="85000"/>
                </a:schemeClr>
              </a:solidFill>
              <a:highlight>
                <a:srgbClr val="800000"/>
              </a:highlight>
              <a:latin typeface="-apple-system"/>
            </a:endParaRPr>
          </a:p>
          <a:p>
            <a:pPr lvl="1"/>
            <a:r>
              <a:rPr lang="en-US" b="1" i="0" err="1">
                <a:solidFill>
                  <a:schemeClr val="tx1">
                    <a:lumMod val="85000"/>
                  </a:schemeClr>
                </a:solidFill>
                <a:effectLst/>
                <a:latin typeface="-apple-system"/>
              </a:rPr>
              <a:t>flatMap</a:t>
            </a:r>
            <a:endParaRPr lang="en-US">
              <a:solidFill>
                <a:schemeClr val="tx1">
                  <a:lumMod val="85000"/>
                </a:schemeClr>
              </a:solidFill>
              <a:highlight>
                <a:srgbClr val="800000"/>
              </a:highlight>
            </a:endParaRPr>
          </a:p>
        </p:txBody>
      </p:sp>
      <p:sp>
        <p:nvSpPr>
          <p:cNvPr id="4" name="Chỗ dành sẵn cho Số hiệu Bản chiếu 3">
            <a:extLst>
              <a:ext uri="{FF2B5EF4-FFF2-40B4-BE49-F238E27FC236}">
                <a16:creationId xmlns:a16="http://schemas.microsoft.com/office/drawing/2014/main" id="{72CDAB10-8AB3-4DD8-AB7B-E637395D9E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4068839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049A64B-DFD6-49F1-8A2E-908F61455571}"/>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85C36ECB-8F2B-497D-8FC3-764D44889038}"/>
              </a:ext>
            </a:extLst>
          </p:cNvPr>
          <p:cNvSpPr>
            <a:spLocks noGrp="1"/>
          </p:cNvSpPr>
          <p:nvPr>
            <p:ph type="body" idx="1"/>
          </p:nvPr>
        </p:nvSpPr>
        <p:spPr/>
        <p:txBody>
          <a:bodyPr/>
          <a:lstStyle/>
          <a:p>
            <a:endParaRPr lang="en-US"/>
          </a:p>
        </p:txBody>
      </p:sp>
      <p:sp>
        <p:nvSpPr>
          <p:cNvPr id="4" name="Chỗ dành sẵn cho Số hiệu Bản chiếu 3">
            <a:extLst>
              <a:ext uri="{FF2B5EF4-FFF2-40B4-BE49-F238E27FC236}">
                <a16:creationId xmlns:a16="http://schemas.microsoft.com/office/drawing/2014/main" id="{36FFCBB7-4659-4374-AAD3-F17955F626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5" name="Picture 2" descr="apache spark map transformation operation">
            <a:extLst>
              <a:ext uri="{FF2B5EF4-FFF2-40B4-BE49-F238E27FC236}">
                <a16:creationId xmlns:a16="http://schemas.microsoft.com/office/drawing/2014/main" id="{6204394A-35E4-43CF-9D24-9F5D8C4E798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19852" y="780633"/>
            <a:ext cx="6775055" cy="3816614"/>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Gif Transparent Background Online - IAE NEWS SITE">
            <a:extLst>
              <a:ext uri="{FF2B5EF4-FFF2-40B4-BE49-F238E27FC236}">
                <a16:creationId xmlns:a16="http://schemas.microsoft.com/office/drawing/2014/main" id="{FEAE4BD8-3E11-4BBB-B4C6-F956BCFFF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057673">
            <a:off x="5976393" y="129851"/>
            <a:ext cx="2781309" cy="1565998"/>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Mochi Mochi Peach Cat &amp;amp; Friend 2 | Cute kawaii animals, Cute cat  illustration, Cute love memes">
            <a:extLst>
              <a:ext uri="{FF2B5EF4-FFF2-40B4-BE49-F238E27FC236}">
                <a16:creationId xmlns:a16="http://schemas.microsoft.com/office/drawing/2014/main" id="{A626979D-5156-430E-836B-86973641FBA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9699" y="3727331"/>
            <a:ext cx="1762125"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074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A1E3C27-A594-419A-B6C3-7C4C2F184BD5}"/>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9F065565-A405-442D-99EB-0F7B0385E115}"/>
              </a:ext>
            </a:extLst>
          </p:cNvPr>
          <p:cNvSpPr>
            <a:spLocks noGrp="1"/>
          </p:cNvSpPr>
          <p:nvPr>
            <p:ph type="body" idx="1"/>
          </p:nvPr>
        </p:nvSpPr>
        <p:spPr/>
        <p:txBody>
          <a:bodyPr/>
          <a:lstStyle/>
          <a:p>
            <a:endParaRPr lang="en-US"/>
          </a:p>
        </p:txBody>
      </p:sp>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13314" name="Picture 2" descr="Xử lý dữ liệu lớn trong Spark">
            <a:extLst>
              <a:ext uri="{FF2B5EF4-FFF2-40B4-BE49-F238E27FC236}">
                <a16:creationId xmlns:a16="http://schemas.microsoft.com/office/drawing/2014/main" id="{2ACF9413-0470-4EC7-AB3E-D7606070E8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78" y="269844"/>
            <a:ext cx="7009324" cy="4478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23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3" name="Picture 2">
            <a:extLst>
              <a:ext uri="{FF2B5EF4-FFF2-40B4-BE49-F238E27FC236}">
                <a16:creationId xmlns:a16="http://schemas.microsoft.com/office/drawing/2014/main" id="{0244AFD6-D13C-415F-84E8-B2A57651D509}"/>
              </a:ext>
            </a:extLst>
          </p:cNvPr>
          <p:cNvPicPr>
            <a:picLocks noChangeAspect="1"/>
          </p:cNvPicPr>
          <p:nvPr/>
        </p:nvPicPr>
        <p:blipFill>
          <a:blip r:embed="rId3"/>
          <a:stretch>
            <a:fillRect/>
          </a:stretch>
        </p:blipFill>
        <p:spPr>
          <a:xfrm>
            <a:off x="792677" y="729343"/>
            <a:ext cx="6522523" cy="3488711"/>
          </a:xfrm>
          <a:prstGeom prst="rect">
            <a:avLst/>
          </a:prstGeom>
        </p:spPr>
      </p:pic>
    </p:spTree>
    <p:extLst>
      <p:ext uri="{BB962C8B-B14F-4D97-AF65-F5344CB8AC3E}">
        <p14:creationId xmlns:p14="http://schemas.microsoft.com/office/powerpoint/2010/main" val="3373067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5" name="Picture 4">
            <a:extLst>
              <a:ext uri="{FF2B5EF4-FFF2-40B4-BE49-F238E27FC236}">
                <a16:creationId xmlns:a16="http://schemas.microsoft.com/office/drawing/2014/main" id="{3E326E17-522C-4F51-96E6-5412771E4ED9}"/>
              </a:ext>
            </a:extLst>
          </p:cNvPr>
          <p:cNvPicPr>
            <a:picLocks noChangeAspect="1"/>
          </p:cNvPicPr>
          <p:nvPr/>
        </p:nvPicPr>
        <p:blipFill>
          <a:blip r:embed="rId3"/>
          <a:stretch>
            <a:fillRect/>
          </a:stretch>
        </p:blipFill>
        <p:spPr>
          <a:xfrm>
            <a:off x="881743" y="955011"/>
            <a:ext cx="6335868" cy="3233477"/>
          </a:xfrm>
          <a:prstGeom prst="rect">
            <a:avLst/>
          </a:prstGeom>
        </p:spPr>
      </p:pic>
    </p:spTree>
    <p:extLst>
      <p:ext uri="{BB962C8B-B14F-4D97-AF65-F5344CB8AC3E}">
        <p14:creationId xmlns:p14="http://schemas.microsoft.com/office/powerpoint/2010/main" val="3093776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3" name="Picture 2">
            <a:extLst>
              <a:ext uri="{FF2B5EF4-FFF2-40B4-BE49-F238E27FC236}">
                <a16:creationId xmlns:a16="http://schemas.microsoft.com/office/drawing/2014/main" id="{9AA2BF02-4A74-484A-8EAA-1E99655DD56F}"/>
              </a:ext>
            </a:extLst>
          </p:cNvPr>
          <p:cNvPicPr>
            <a:picLocks noChangeAspect="1"/>
          </p:cNvPicPr>
          <p:nvPr/>
        </p:nvPicPr>
        <p:blipFill>
          <a:blip r:embed="rId3"/>
          <a:stretch>
            <a:fillRect/>
          </a:stretch>
        </p:blipFill>
        <p:spPr>
          <a:xfrm>
            <a:off x="849086" y="971457"/>
            <a:ext cx="6526378" cy="3200586"/>
          </a:xfrm>
          <a:prstGeom prst="rect">
            <a:avLst/>
          </a:prstGeom>
        </p:spPr>
      </p:pic>
    </p:spTree>
    <p:extLst>
      <p:ext uri="{BB962C8B-B14F-4D97-AF65-F5344CB8AC3E}">
        <p14:creationId xmlns:p14="http://schemas.microsoft.com/office/powerpoint/2010/main" val="943058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6"/>
          <p:cNvSpPr txBox="1">
            <a:spLocks noGrp="1"/>
          </p:cNvSpPr>
          <p:nvPr>
            <p:ph type="title"/>
          </p:nvPr>
        </p:nvSpPr>
        <p:spPr>
          <a:xfrm>
            <a:off x="1674137" y="412156"/>
            <a:ext cx="5972100" cy="105884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400">
                <a:solidFill>
                  <a:srgbClr val="F2B963"/>
                </a:solidFill>
                <a:latin typeface="Berlin Sans FB Demi" panose="020E0802020502020306" pitchFamily="34" charset="0"/>
                <a:ea typeface="STCaiyun" panose="02010800040101010101" pitchFamily="2" charset="-122"/>
                <a:cs typeface="Cavolini" panose="020B0502040204020203" pitchFamily="66" charset="0"/>
              </a:rPr>
              <a:t>C</a:t>
            </a:r>
            <a:r>
              <a:rPr lang="en-US" sz="5400">
                <a:latin typeface="Berlin Sans FB Demi" panose="020E0802020502020306" pitchFamily="34" charset="0"/>
                <a:ea typeface="STCaiyun" panose="02010800040101010101" pitchFamily="2" charset="-122"/>
                <a:cs typeface="Cavolini" panose="020B0502040204020203" pitchFamily="66" charset="0"/>
              </a:rPr>
              <a:t>ON</a:t>
            </a:r>
            <a:r>
              <a:rPr lang="en-US" sz="5400">
                <a:solidFill>
                  <a:srgbClr val="F2B963"/>
                </a:solidFill>
                <a:latin typeface="Berlin Sans FB Demi" panose="020E0802020502020306" pitchFamily="34" charset="0"/>
                <a:ea typeface="STCaiyun" panose="02010800040101010101" pitchFamily="2" charset="-122"/>
                <a:cs typeface="Cavolini" panose="020B0502040204020203" pitchFamily="66" charset="0"/>
              </a:rPr>
              <a:t>T</a:t>
            </a:r>
            <a:r>
              <a:rPr lang="en-US" sz="5400">
                <a:latin typeface="Berlin Sans FB Demi" panose="020E0802020502020306" pitchFamily="34" charset="0"/>
                <a:ea typeface="STCaiyun" panose="02010800040101010101" pitchFamily="2" charset="-122"/>
                <a:cs typeface="Cavolini" panose="020B0502040204020203" pitchFamily="66" charset="0"/>
              </a:rPr>
              <a:t>ENT</a:t>
            </a:r>
          </a:p>
        </p:txBody>
      </p:sp>
      <p:sp>
        <p:nvSpPr>
          <p:cNvPr id="291" name="Google Shape;291;p26"/>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graphicFrame>
        <p:nvGraphicFramePr>
          <p:cNvPr id="14" name="Diagram 13">
            <a:extLst>
              <a:ext uri="{FF2B5EF4-FFF2-40B4-BE49-F238E27FC236}">
                <a16:creationId xmlns:a16="http://schemas.microsoft.com/office/drawing/2014/main" id="{8F68D389-F3C0-428A-967E-DAC782EE96E2}"/>
              </a:ext>
            </a:extLst>
          </p:cNvPr>
          <p:cNvGraphicFramePr/>
          <p:nvPr>
            <p:extLst>
              <p:ext uri="{D42A27DB-BD31-4B8C-83A1-F6EECF244321}">
                <p14:modId xmlns:p14="http://schemas.microsoft.com/office/powerpoint/2010/main" val="2771076064"/>
              </p:ext>
            </p:extLst>
          </p:nvPr>
        </p:nvGraphicFramePr>
        <p:xfrm>
          <a:off x="453483" y="1663513"/>
          <a:ext cx="8556702" cy="3067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5279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A3AF4-DE7F-441D-B860-86907760C521}"/>
              </a:ext>
            </a:extLst>
          </p:cNvPr>
          <p:cNvPicPr>
            <a:picLocks noChangeAspect="1"/>
          </p:cNvPicPr>
          <p:nvPr/>
        </p:nvPicPr>
        <p:blipFill>
          <a:blip r:embed="rId3"/>
          <a:stretch>
            <a:fillRect/>
          </a:stretch>
        </p:blipFill>
        <p:spPr>
          <a:xfrm>
            <a:off x="881744" y="955011"/>
            <a:ext cx="6335868" cy="3233477"/>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2255003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7C01B7-8DB8-450A-85DB-CB3F79CCE9C0}"/>
              </a:ext>
            </a:extLst>
          </p:cNvPr>
          <p:cNvPicPr>
            <a:picLocks noChangeAspect="1"/>
          </p:cNvPicPr>
          <p:nvPr/>
        </p:nvPicPr>
        <p:blipFill>
          <a:blip r:embed="rId3"/>
          <a:stretch>
            <a:fillRect/>
          </a:stretch>
        </p:blipFill>
        <p:spPr>
          <a:xfrm>
            <a:off x="881743" y="643208"/>
            <a:ext cx="6335868" cy="3857081"/>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197945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DE2513-FB7F-4BF2-AD29-977E250E7513}"/>
              </a:ext>
            </a:extLst>
          </p:cNvPr>
          <p:cNvPicPr>
            <a:picLocks noChangeAspect="1"/>
          </p:cNvPicPr>
          <p:nvPr/>
        </p:nvPicPr>
        <p:blipFill>
          <a:blip r:embed="rId3"/>
          <a:stretch>
            <a:fillRect/>
          </a:stretch>
        </p:blipFill>
        <p:spPr>
          <a:xfrm>
            <a:off x="881743" y="955012"/>
            <a:ext cx="6335868" cy="3269318"/>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3954250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67B33-8F6A-4803-91BE-5F422B9859C5}"/>
              </a:ext>
            </a:extLst>
          </p:cNvPr>
          <p:cNvPicPr>
            <a:picLocks noChangeAspect="1"/>
          </p:cNvPicPr>
          <p:nvPr/>
        </p:nvPicPr>
        <p:blipFill>
          <a:blip r:embed="rId3"/>
          <a:stretch>
            <a:fillRect/>
          </a:stretch>
        </p:blipFill>
        <p:spPr>
          <a:xfrm>
            <a:off x="881743" y="955011"/>
            <a:ext cx="6335868" cy="3233477"/>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4172100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9DB06-5469-40F5-B32F-B954CB818410}"/>
              </a:ext>
            </a:extLst>
          </p:cNvPr>
          <p:cNvPicPr>
            <a:picLocks noChangeAspect="1"/>
          </p:cNvPicPr>
          <p:nvPr/>
        </p:nvPicPr>
        <p:blipFill>
          <a:blip r:embed="rId3"/>
          <a:stretch>
            <a:fillRect/>
          </a:stretch>
        </p:blipFill>
        <p:spPr>
          <a:xfrm>
            <a:off x="859242" y="955011"/>
            <a:ext cx="6358369" cy="3233477"/>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3633574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06FC8-BB4E-4B67-83C9-3C721DD499C2}"/>
              </a:ext>
            </a:extLst>
          </p:cNvPr>
          <p:cNvPicPr>
            <a:picLocks noChangeAspect="1"/>
          </p:cNvPicPr>
          <p:nvPr/>
        </p:nvPicPr>
        <p:blipFill>
          <a:blip r:embed="rId3"/>
          <a:stretch>
            <a:fillRect/>
          </a:stretch>
        </p:blipFill>
        <p:spPr>
          <a:xfrm>
            <a:off x="881744" y="955011"/>
            <a:ext cx="6335868" cy="3233477"/>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268320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055B84-0526-4A1E-A01A-EBE27B21ACA5}"/>
              </a:ext>
            </a:extLst>
          </p:cNvPr>
          <p:cNvPicPr>
            <a:picLocks noChangeAspect="1"/>
          </p:cNvPicPr>
          <p:nvPr/>
        </p:nvPicPr>
        <p:blipFill>
          <a:blip r:embed="rId3"/>
          <a:stretch>
            <a:fillRect/>
          </a:stretch>
        </p:blipFill>
        <p:spPr>
          <a:xfrm>
            <a:off x="881743" y="643207"/>
            <a:ext cx="6335868" cy="3857082"/>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3875286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E24F9B-6344-4784-A697-7625D8F2A8C7}"/>
              </a:ext>
            </a:extLst>
          </p:cNvPr>
          <p:cNvPicPr>
            <a:picLocks noChangeAspect="1"/>
          </p:cNvPicPr>
          <p:nvPr/>
        </p:nvPicPr>
        <p:blipFill>
          <a:blip r:embed="rId3"/>
          <a:stretch>
            <a:fillRect/>
          </a:stretch>
        </p:blipFill>
        <p:spPr>
          <a:xfrm>
            <a:off x="881743" y="955011"/>
            <a:ext cx="6335868" cy="3233477"/>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172647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942C38-EF47-405A-B866-C9F4FB497F36}"/>
              </a:ext>
            </a:extLst>
          </p:cNvPr>
          <p:cNvPicPr>
            <a:picLocks noChangeAspect="1"/>
          </p:cNvPicPr>
          <p:nvPr/>
        </p:nvPicPr>
        <p:blipFill>
          <a:blip r:embed="rId3"/>
          <a:stretch>
            <a:fillRect/>
          </a:stretch>
        </p:blipFill>
        <p:spPr>
          <a:xfrm>
            <a:off x="881743" y="955011"/>
            <a:ext cx="6335868" cy="3233477"/>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3305369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6DFD77-76EE-47E8-9D4F-10B42D8335AF}"/>
              </a:ext>
            </a:extLst>
          </p:cNvPr>
          <p:cNvPicPr>
            <a:picLocks noChangeAspect="1"/>
          </p:cNvPicPr>
          <p:nvPr/>
        </p:nvPicPr>
        <p:blipFill>
          <a:blip r:embed="rId3"/>
          <a:stretch>
            <a:fillRect/>
          </a:stretch>
        </p:blipFill>
        <p:spPr>
          <a:xfrm>
            <a:off x="881743" y="955011"/>
            <a:ext cx="6335868" cy="3243639"/>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35604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2647975" y="347418"/>
            <a:ext cx="3848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atin typeface="-apple-system"/>
              </a:rPr>
              <a:t>1.</a:t>
            </a:r>
          </a:p>
          <a:p>
            <a:pPr marL="0" lvl="0" indent="0" algn="ctr" rtl="0">
              <a:spcBef>
                <a:spcPts val="0"/>
              </a:spcBef>
              <a:spcAft>
                <a:spcPts val="0"/>
              </a:spcAft>
              <a:buNone/>
            </a:pPr>
            <a:r>
              <a:rPr lang="en-US" err="1">
                <a:latin typeface="-apple-system"/>
              </a:rPr>
              <a:t>Giới</a:t>
            </a:r>
            <a:r>
              <a:rPr lang="en-US">
                <a:latin typeface="-apple-system"/>
              </a:rPr>
              <a:t> </a:t>
            </a:r>
            <a:r>
              <a:rPr lang="en-US" err="1">
                <a:latin typeface="-apple-system"/>
              </a:rPr>
              <a:t>thiệu</a:t>
            </a:r>
            <a:endParaRPr lang="en-US">
              <a:latin typeface="-apple-system"/>
            </a:endParaRPr>
          </a:p>
        </p:txBody>
      </p:sp>
      <p:sp>
        <p:nvSpPr>
          <p:cNvPr id="220" name="Google Shape;220;p18"/>
          <p:cNvSpPr txBox="1">
            <a:spLocks noGrp="1"/>
          </p:cNvSpPr>
          <p:nvPr>
            <p:ph type="sldNum" idx="4294967295"/>
          </p:nvPr>
        </p:nvSpPr>
        <p:spPr>
          <a:xfrm>
            <a:off x="8556625" y="4813300"/>
            <a:ext cx="587375" cy="33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graphicFrame>
        <p:nvGraphicFramePr>
          <p:cNvPr id="2" name="Diagram 1">
            <a:extLst>
              <a:ext uri="{FF2B5EF4-FFF2-40B4-BE49-F238E27FC236}">
                <a16:creationId xmlns:a16="http://schemas.microsoft.com/office/drawing/2014/main" id="{16276619-9EE9-4ECD-BA44-3F049FA78B5F}"/>
              </a:ext>
            </a:extLst>
          </p:cNvPr>
          <p:cNvGraphicFramePr/>
          <p:nvPr/>
        </p:nvGraphicFramePr>
        <p:xfrm>
          <a:off x="2408464" y="1665967"/>
          <a:ext cx="4327072" cy="3146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3A97BF-C934-45F0-8F17-6DF953178EF5}"/>
              </a:ext>
            </a:extLst>
          </p:cNvPr>
          <p:cNvPicPr>
            <a:picLocks noChangeAspect="1"/>
          </p:cNvPicPr>
          <p:nvPr/>
        </p:nvPicPr>
        <p:blipFill>
          <a:blip r:embed="rId3"/>
          <a:stretch>
            <a:fillRect/>
          </a:stretch>
        </p:blipFill>
        <p:spPr>
          <a:xfrm>
            <a:off x="881744" y="955011"/>
            <a:ext cx="6335868" cy="3218693"/>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4068366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387F07-AE25-4369-B837-A6944CE3B50F}"/>
              </a:ext>
            </a:extLst>
          </p:cNvPr>
          <p:cNvPicPr>
            <a:picLocks noChangeAspect="1"/>
          </p:cNvPicPr>
          <p:nvPr/>
        </p:nvPicPr>
        <p:blipFill>
          <a:blip r:embed="rId3"/>
          <a:stretch>
            <a:fillRect/>
          </a:stretch>
        </p:blipFill>
        <p:spPr>
          <a:xfrm>
            <a:off x="870857" y="643207"/>
            <a:ext cx="6346754" cy="3857082"/>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6" name="Rectangle 5">
            <a:extLst>
              <a:ext uri="{FF2B5EF4-FFF2-40B4-BE49-F238E27FC236}">
                <a16:creationId xmlns:a16="http://schemas.microsoft.com/office/drawing/2014/main" id="{BB56486C-C31A-4384-89CC-E43368C4CBA5}"/>
              </a:ext>
            </a:extLst>
          </p:cNvPr>
          <p:cNvSpPr/>
          <p:nvPr/>
        </p:nvSpPr>
        <p:spPr>
          <a:xfrm>
            <a:off x="6879771" y="654093"/>
            <a:ext cx="326954" cy="619536"/>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059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10790-3784-40BC-A351-18072688302A}"/>
              </a:ext>
            </a:extLst>
          </p:cNvPr>
          <p:cNvPicPr>
            <a:picLocks noChangeAspect="1"/>
          </p:cNvPicPr>
          <p:nvPr/>
        </p:nvPicPr>
        <p:blipFill>
          <a:blip r:embed="rId3"/>
          <a:stretch>
            <a:fillRect/>
          </a:stretch>
        </p:blipFill>
        <p:spPr>
          <a:xfrm>
            <a:off x="881743" y="955011"/>
            <a:ext cx="6204858" cy="3233477"/>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1982773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3DF6E8-8EC0-4D58-8BEC-8EBA797EE83C}"/>
              </a:ext>
            </a:extLst>
          </p:cNvPr>
          <p:cNvPicPr>
            <a:picLocks noChangeAspect="1"/>
          </p:cNvPicPr>
          <p:nvPr/>
        </p:nvPicPr>
        <p:blipFill>
          <a:blip r:embed="rId3"/>
          <a:stretch>
            <a:fillRect/>
          </a:stretch>
        </p:blipFill>
        <p:spPr>
          <a:xfrm>
            <a:off x="881744" y="955011"/>
            <a:ext cx="6335868" cy="3233477"/>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336229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842702-2F42-461A-8014-805F42C6C8DD}"/>
              </a:ext>
            </a:extLst>
          </p:cNvPr>
          <p:cNvPicPr>
            <a:picLocks noChangeAspect="1"/>
          </p:cNvPicPr>
          <p:nvPr/>
        </p:nvPicPr>
        <p:blipFill>
          <a:blip r:embed="rId3"/>
          <a:stretch>
            <a:fillRect/>
          </a:stretch>
        </p:blipFill>
        <p:spPr>
          <a:xfrm>
            <a:off x="881743" y="955011"/>
            <a:ext cx="6335868" cy="3233477"/>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3145944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5" name="Picture 4">
            <a:extLst>
              <a:ext uri="{FF2B5EF4-FFF2-40B4-BE49-F238E27FC236}">
                <a16:creationId xmlns:a16="http://schemas.microsoft.com/office/drawing/2014/main" id="{CECE58C4-6EFC-43CE-A3A2-29EA41BC4450}"/>
              </a:ext>
            </a:extLst>
          </p:cNvPr>
          <p:cNvPicPr>
            <a:picLocks noChangeAspect="1"/>
          </p:cNvPicPr>
          <p:nvPr/>
        </p:nvPicPr>
        <p:blipFill>
          <a:blip r:embed="rId3"/>
          <a:stretch>
            <a:fillRect/>
          </a:stretch>
        </p:blipFill>
        <p:spPr>
          <a:xfrm>
            <a:off x="881743" y="846837"/>
            <a:ext cx="6617258" cy="3449822"/>
          </a:xfrm>
          <a:prstGeom prst="rect">
            <a:avLst/>
          </a:prstGeom>
        </p:spPr>
      </p:pic>
    </p:spTree>
    <p:extLst>
      <p:ext uri="{BB962C8B-B14F-4D97-AF65-F5344CB8AC3E}">
        <p14:creationId xmlns:p14="http://schemas.microsoft.com/office/powerpoint/2010/main" val="14690062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B6D434-2AC1-45BF-BB50-270476CBBAC4}"/>
              </a:ext>
            </a:extLst>
          </p:cNvPr>
          <p:cNvPicPr>
            <a:picLocks noChangeAspect="1"/>
          </p:cNvPicPr>
          <p:nvPr/>
        </p:nvPicPr>
        <p:blipFill>
          <a:blip r:embed="rId3"/>
          <a:stretch>
            <a:fillRect/>
          </a:stretch>
        </p:blipFill>
        <p:spPr>
          <a:xfrm>
            <a:off x="881743" y="955011"/>
            <a:ext cx="6335868" cy="3173119"/>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636286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BCC839-C192-4896-A33D-C344A5F882F1}"/>
              </a:ext>
            </a:extLst>
          </p:cNvPr>
          <p:cNvPicPr>
            <a:picLocks noChangeAspect="1"/>
          </p:cNvPicPr>
          <p:nvPr/>
        </p:nvPicPr>
        <p:blipFill>
          <a:blip r:embed="rId3"/>
          <a:stretch>
            <a:fillRect/>
          </a:stretch>
        </p:blipFill>
        <p:spPr>
          <a:xfrm>
            <a:off x="881743" y="846838"/>
            <a:ext cx="6617258" cy="3449821"/>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1779449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71D8C01-D899-4467-9D1C-19D799B72526}"/>
              </a:ext>
            </a:extLst>
          </p:cNvPr>
          <p:cNvSpPr>
            <a:spLocks noGrp="1"/>
          </p:cNvSpPr>
          <p:nvPr>
            <p:ph type="title"/>
          </p:nvPr>
        </p:nvSpPr>
        <p:spPr/>
        <p:txBody>
          <a:bodyPr/>
          <a:lstStyle/>
          <a:p>
            <a:r>
              <a:rPr lang="en-US">
                <a:solidFill>
                  <a:schemeClr val="accent5">
                    <a:lumMod val="60000"/>
                    <a:lumOff val="40000"/>
                  </a:schemeClr>
                </a:solidFill>
              </a:rPr>
              <a:t>A</a:t>
            </a:r>
            <a:r>
              <a:rPr lang="en-US">
                <a:solidFill>
                  <a:schemeClr val="tx1"/>
                </a:solidFill>
              </a:rPr>
              <a:t>c</a:t>
            </a:r>
            <a:r>
              <a:rPr lang="en-US">
                <a:solidFill>
                  <a:schemeClr val="accent5">
                    <a:lumMod val="60000"/>
                    <a:lumOff val="40000"/>
                  </a:schemeClr>
                </a:solidFill>
              </a:rPr>
              <a:t>t</a:t>
            </a:r>
            <a:r>
              <a:rPr lang="en-US">
                <a:solidFill>
                  <a:schemeClr val="tx1"/>
                </a:solidFill>
              </a:rPr>
              <a:t>ion</a:t>
            </a:r>
          </a:p>
        </p:txBody>
      </p:sp>
      <p:sp>
        <p:nvSpPr>
          <p:cNvPr id="3" name="Chỗ dành sẵn cho Văn bản 2">
            <a:extLst>
              <a:ext uri="{FF2B5EF4-FFF2-40B4-BE49-F238E27FC236}">
                <a16:creationId xmlns:a16="http://schemas.microsoft.com/office/drawing/2014/main" id="{B9C45635-D2E8-4727-876F-B5056E2524AC}"/>
              </a:ext>
            </a:extLst>
          </p:cNvPr>
          <p:cNvSpPr>
            <a:spLocks noGrp="1"/>
          </p:cNvSpPr>
          <p:nvPr>
            <p:ph type="body" idx="1"/>
          </p:nvPr>
        </p:nvSpPr>
        <p:spPr/>
        <p:txBody>
          <a:bodyPr/>
          <a:lstStyle/>
          <a:p>
            <a:r>
              <a:rPr lang="vi-VN">
                <a:solidFill>
                  <a:schemeClr val="tx1"/>
                </a:solidFill>
                <a:highlight>
                  <a:srgbClr val="800000"/>
                </a:highlight>
                <a:latin typeface="-apple-system"/>
              </a:rPr>
              <a:t>Action</a:t>
            </a:r>
            <a:r>
              <a:rPr lang="vi-VN" b="0" i="0">
                <a:solidFill>
                  <a:schemeClr val="tx1"/>
                </a:solidFill>
                <a:effectLst/>
                <a:latin typeface="-apple-system"/>
              </a:rPr>
              <a:t> thực thi ngay các </a:t>
            </a:r>
            <a:r>
              <a:rPr lang="vi-VN">
                <a:solidFill>
                  <a:schemeClr val="tx1"/>
                </a:solidFill>
                <a:highlight>
                  <a:srgbClr val="808000"/>
                </a:highlight>
                <a:latin typeface="-apple-system"/>
              </a:rPr>
              <a:t>transformation</a:t>
            </a:r>
            <a:r>
              <a:rPr lang="vi-VN" b="0" i="0">
                <a:solidFill>
                  <a:schemeClr val="tx1"/>
                </a:solidFill>
                <a:effectLst/>
                <a:latin typeface="-apple-system"/>
              </a:rPr>
              <a:t> đã được thiết lập để thu thập dữ liệu về </a:t>
            </a:r>
            <a:r>
              <a:rPr lang="vi-VN" i="0">
                <a:ln w="0"/>
                <a:solidFill>
                  <a:srgbClr val="6699FF"/>
                </a:solidFill>
                <a:effectLst>
                  <a:outerShdw blurRad="38100" dist="19050" dir="2700000" algn="tl" rotWithShape="0">
                    <a:schemeClr val="dk1">
                      <a:alpha val="40000"/>
                    </a:schemeClr>
                  </a:outerShdw>
                </a:effectLst>
                <a:latin typeface="-apple-system"/>
              </a:rPr>
              <a:t>driver để xử lý </a:t>
            </a:r>
            <a:r>
              <a:rPr lang="vi-VN" b="0" i="0">
                <a:solidFill>
                  <a:schemeClr val="tx1"/>
                </a:solidFill>
                <a:effectLst/>
                <a:latin typeface="-apple-system"/>
              </a:rPr>
              <a:t>hoặc </a:t>
            </a:r>
            <a:r>
              <a:rPr lang="vi-VN" i="0">
                <a:ln w="0"/>
                <a:solidFill>
                  <a:schemeClr val="accent3">
                    <a:lumMod val="60000"/>
                    <a:lumOff val="40000"/>
                  </a:schemeClr>
                </a:solidFill>
                <a:effectLst>
                  <a:outerShdw blurRad="38100" dist="19050" dir="2700000" algn="tl" rotWithShape="0">
                    <a:schemeClr val="dk1">
                      <a:alpha val="40000"/>
                    </a:schemeClr>
                  </a:outerShdw>
                </a:effectLst>
                <a:latin typeface="-apple-system"/>
              </a:rPr>
              <a:t>ghi dữ liệu xuống </a:t>
            </a:r>
            <a:r>
              <a:rPr lang="vi-VN" b="0" i="0">
                <a:solidFill>
                  <a:schemeClr val="tx1"/>
                </a:solidFill>
                <a:effectLst/>
                <a:latin typeface="-apple-system"/>
              </a:rPr>
              <a:t>các công cụ lưu trữ.</a:t>
            </a:r>
            <a:endParaRPr lang="en-US" b="0" i="0">
              <a:solidFill>
                <a:schemeClr val="tx1"/>
              </a:solidFill>
              <a:effectLst/>
              <a:latin typeface="-apple-system"/>
            </a:endParaRPr>
          </a:p>
          <a:p>
            <a:pPr lvl="1"/>
            <a:r>
              <a:rPr lang="en-US" b="1" i="0">
                <a:solidFill>
                  <a:schemeClr val="tx1">
                    <a:lumMod val="85000"/>
                  </a:schemeClr>
                </a:solidFill>
                <a:effectLst/>
                <a:latin typeface="-apple-system"/>
              </a:rPr>
              <a:t>Reduce</a:t>
            </a:r>
          </a:p>
          <a:p>
            <a:pPr lvl="1"/>
            <a:r>
              <a:rPr lang="en-US" b="1" i="0">
                <a:solidFill>
                  <a:schemeClr val="tx1">
                    <a:lumMod val="85000"/>
                  </a:schemeClr>
                </a:solidFill>
                <a:effectLst/>
                <a:latin typeface="-apple-system"/>
              </a:rPr>
              <a:t>Collect</a:t>
            </a:r>
            <a:endParaRPr lang="en-US" b="1">
              <a:solidFill>
                <a:schemeClr val="tx1">
                  <a:lumMod val="85000"/>
                </a:schemeClr>
              </a:solidFill>
              <a:highlight>
                <a:srgbClr val="800000"/>
              </a:highlight>
              <a:latin typeface="-apple-system"/>
            </a:endParaRPr>
          </a:p>
          <a:p>
            <a:pPr lvl="1"/>
            <a:r>
              <a:rPr lang="en-US" b="1" err="1">
                <a:solidFill>
                  <a:schemeClr val="tx1">
                    <a:lumMod val="85000"/>
                  </a:schemeClr>
                </a:solidFill>
                <a:latin typeface="-apple-system"/>
              </a:rPr>
              <a:t>C</a:t>
            </a:r>
            <a:r>
              <a:rPr lang="en-US" b="1" i="0" err="1">
                <a:solidFill>
                  <a:schemeClr val="tx1">
                    <a:lumMod val="85000"/>
                  </a:schemeClr>
                </a:solidFill>
                <a:effectLst/>
                <a:latin typeface="-apple-system"/>
              </a:rPr>
              <a:t>ountByKey</a:t>
            </a:r>
            <a:endParaRPr lang="en-US" b="1" i="0">
              <a:solidFill>
                <a:schemeClr val="tx1">
                  <a:lumMod val="85000"/>
                </a:schemeClr>
              </a:solidFill>
              <a:effectLst/>
              <a:latin typeface="-apple-system"/>
            </a:endParaRPr>
          </a:p>
          <a:p>
            <a:pPr lvl="1"/>
            <a:r>
              <a:rPr lang="en-US" b="1" err="1">
                <a:solidFill>
                  <a:schemeClr val="tx1">
                    <a:lumMod val="85000"/>
                  </a:schemeClr>
                </a:solidFill>
                <a:latin typeface="-apple-system"/>
              </a:rPr>
              <a:t>SaveAsTextFile</a:t>
            </a:r>
            <a:endParaRPr lang="en-US">
              <a:solidFill>
                <a:schemeClr val="tx1">
                  <a:lumMod val="85000"/>
                </a:schemeClr>
              </a:solidFill>
            </a:endParaRPr>
          </a:p>
        </p:txBody>
      </p:sp>
      <p:sp>
        <p:nvSpPr>
          <p:cNvPr id="4" name="Chỗ dành sẵn cho Số hiệu Bản chiếu 3">
            <a:extLst>
              <a:ext uri="{FF2B5EF4-FFF2-40B4-BE49-F238E27FC236}">
                <a16:creationId xmlns:a16="http://schemas.microsoft.com/office/drawing/2014/main" id="{72CDAB10-8AB3-4DD8-AB7B-E637395D9E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802142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D55BFF-BF86-40E1-96DD-4BF2C8C516A1}"/>
              </a:ext>
            </a:extLst>
          </p:cNvPr>
          <p:cNvSpPr>
            <a:spLocks noGrp="1"/>
          </p:cNvSpPr>
          <p:nvPr>
            <p:ph type="title"/>
          </p:nvPr>
        </p:nvSpPr>
        <p:spPr>
          <a:xfrm>
            <a:off x="453246" y="294327"/>
            <a:ext cx="5972100" cy="636000"/>
          </a:xfrm>
        </p:spPr>
        <p:txBody>
          <a:bodyPr/>
          <a:lstStyle/>
          <a:p>
            <a:r>
              <a:rPr lang="en-US" dirty="0"/>
              <a:t>Partitions </a:t>
            </a:r>
          </a:p>
        </p:txBody>
      </p:sp>
      <p:sp>
        <p:nvSpPr>
          <p:cNvPr id="3" name="Chỗ dành sẵn cho Văn bản 2">
            <a:extLst>
              <a:ext uri="{FF2B5EF4-FFF2-40B4-BE49-F238E27FC236}">
                <a16:creationId xmlns:a16="http://schemas.microsoft.com/office/drawing/2014/main" id="{DB789935-A503-4CD4-9275-60A8D16224F0}"/>
              </a:ext>
            </a:extLst>
          </p:cNvPr>
          <p:cNvSpPr>
            <a:spLocks noGrp="1"/>
          </p:cNvSpPr>
          <p:nvPr>
            <p:ph type="body" idx="1"/>
          </p:nvPr>
        </p:nvSpPr>
        <p:spPr>
          <a:xfrm>
            <a:off x="284546" y="930352"/>
            <a:ext cx="3538466" cy="3771248"/>
          </a:xfrm>
        </p:spPr>
        <p:txBody>
          <a:bodyPr/>
          <a:lstStyle/>
          <a:p>
            <a:r>
              <a:rPr lang="en-US" dirty="0" err="1">
                <a:latin typeface="Corbel" panose="020B0503020204020204" pitchFamily="34" charset="0"/>
                <a:ea typeface="Yu Gothic UI Semibold" panose="020B0700000000000000" pitchFamily="34" charset="-128"/>
                <a:cs typeface="Times New Roman" panose="02020603050405020304" pitchFamily="18" charset="0"/>
              </a:rPr>
              <a:t>Là</a:t>
            </a:r>
            <a:r>
              <a:rPr lang="en-US" dirty="0">
                <a:latin typeface="Corbel" panose="020B0503020204020204" pitchFamily="34" charset="0"/>
                <a:ea typeface="Yu Gothic UI Semibold" panose="020B0700000000000000" pitchFamily="34" charset="-128"/>
                <a:cs typeface="Times New Roman" panose="02020603050405020304" pitchFamily="18" charset="0"/>
              </a:rPr>
              <a:t> </a:t>
            </a:r>
            <a:r>
              <a:rPr lang="en-US" dirty="0" err="1">
                <a:latin typeface="Corbel" panose="020B0503020204020204" pitchFamily="34" charset="0"/>
                <a:ea typeface="Yu Gothic UI Semibold" panose="020B0700000000000000" pitchFamily="34" charset="-128"/>
                <a:cs typeface="Times New Roman" panose="02020603050405020304" pitchFamily="18" charset="0"/>
              </a:rPr>
              <a:t>một</a:t>
            </a:r>
            <a:r>
              <a:rPr lang="en-US" dirty="0">
                <a:latin typeface="Corbel" panose="020B0503020204020204" pitchFamily="34" charset="0"/>
                <a:ea typeface="Yu Gothic UI Semibold" panose="020B0700000000000000" pitchFamily="34" charset="-128"/>
                <a:cs typeface="Times New Roman" panose="02020603050405020304" pitchFamily="18" charset="0"/>
              </a:rPr>
              <a:t> </a:t>
            </a:r>
            <a:r>
              <a:rPr lang="vi-VN" dirty="0">
                <a:latin typeface="Corbel" panose="020B0503020204020204" pitchFamily="34" charset="0"/>
                <a:ea typeface="Yu Gothic UI Semibold" panose="020B0700000000000000" pitchFamily="34" charset="-128"/>
                <a:cs typeface="Times New Roman" panose="02020603050405020304" pitchFamily="18" charset="0"/>
              </a:rPr>
              <a:t> </a:t>
            </a:r>
            <a:r>
              <a:rPr lang="vi-VN" dirty="0" err="1">
                <a:latin typeface="Corbel" panose="020B0503020204020204" pitchFamily="34" charset="0"/>
                <a:ea typeface="Yu Gothic UI Semibold" panose="020B0700000000000000" pitchFamily="34" charset="-128"/>
                <a:cs typeface="Times New Roman" panose="02020603050405020304" pitchFamily="18" charset="0"/>
              </a:rPr>
              <a:t>tập</a:t>
            </a:r>
            <a:r>
              <a:rPr lang="vi-VN" dirty="0">
                <a:latin typeface="Corbel" panose="020B0503020204020204" pitchFamily="34" charset="0"/>
                <a:ea typeface="Yu Gothic UI Semibold" panose="020B0700000000000000" pitchFamily="34" charset="-128"/>
                <a:cs typeface="Times New Roman" panose="02020603050405020304" pitchFamily="18" charset="0"/>
              </a:rPr>
              <a:t> </a:t>
            </a:r>
            <a:r>
              <a:rPr lang="vi-VN" dirty="0" err="1">
                <a:latin typeface="Corbel" panose="020B0503020204020204" pitchFamily="34" charset="0"/>
                <a:ea typeface="Yu Gothic UI Semibold" panose="020B0700000000000000" pitchFamily="34" charset="-128"/>
                <a:cs typeface="Times New Roman" panose="02020603050405020304" pitchFamily="18" charset="0"/>
              </a:rPr>
              <a:t>hợp</a:t>
            </a:r>
            <a:r>
              <a:rPr lang="en-US" dirty="0">
                <a:latin typeface="Corbel" panose="020B0503020204020204" pitchFamily="34" charset="0"/>
                <a:ea typeface="Yu Gothic UI Semibold" panose="020B0700000000000000" pitchFamily="34" charset="-128"/>
                <a:cs typeface="Times New Roman" panose="02020603050405020304" pitchFamily="18" charset="0"/>
              </a:rPr>
              <a:t> d</a:t>
            </a:r>
            <a:r>
              <a:rPr lang="vi-VN" dirty="0">
                <a:latin typeface="Corbel" panose="020B0503020204020204" pitchFamily="34" charset="0"/>
                <a:ea typeface="Yu Gothic UI Semibold" panose="020B0700000000000000" pitchFamily="34" charset="-128"/>
                <a:cs typeface="Times New Roman" panose="02020603050405020304" pitchFamily="18" charset="0"/>
              </a:rPr>
              <a:t>ữ </a:t>
            </a:r>
            <a:r>
              <a:rPr lang="vi-VN" dirty="0" err="1">
                <a:latin typeface="Corbel" panose="020B0503020204020204" pitchFamily="34" charset="0"/>
                <a:ea typeface="Yu Gothic UI Semibold" panose="020B0700000000000000" pitchFamily="34" charset="-128"/>
                <a:cs typeface="Times New Roman" panose="02020603050405020304" pitchFamily="18" charset="0"/>
              </a:rPr>
              <a:t>liệu</a:t>
            </a:r>
            <a:r>
              <a:rPr lang="vi-VN" dirty="0">
                <a:latin typeface="Corbel" panose="020B0503020204020204" pitchFamily="34" charset="0"/>
                <a:ea typeface="Yu Gothic UI Semibold" panose="020B0700000000000000" pitchFamily="34" charset="-128"/>
                <a:cs typeface="Times New Roman" panose="02020603050405020304" pitchFamily="18" charset="0"/>
              </a:rPr>
              <a:t> </a:t>
            </a:r>
            <a:r>
              <a:rPr lang="en-US" dirty="0">
                <a:latin typeface="Corbel" panose="020B0503020204020204" pitchFamily="34" charset="0"/>
                <a:ea typeface="Yu Gothic UI Semibold" panose="020B0700000000000000" pitchFamily="34" charset="-128"/>
                <a:cs typeface="Times New Roman" panose="02020603050405020304" pitchFamily="18" charset="0"/>
              </a:rPr>
              <a:t>đã </a:t>
            </a:r>
            <a:r>
              <a:rPr lang="en-US" dirty="0" err="1">
                <a:latin typeface="Corbel" panose="020B0503020204020204" pitchFamily="34" charset="0"/>
                <a:ea typeface="Yu Gothic UI Semibold" panose="020B0700000000000000" pitchFamily="34" charset="-128"/>
                <a:cs typeface="Times New Roman" panose="02020603050405020304" pitchFamily="18" charset="0"/>
              </a:rPr>
              <a:t>được</a:t>
            </a:r>
            <a:r>
              <a:rPr lang="en-US" dirty="0">
                <a:latin typeface="Corbel" panose="020B0503020204020204" pitchFamily="34" charset="0"/>
                <a:ea typeface="Yu Gothic UI Semibold" panose="020B0700000000000000" pitchFamily="34" charset="-128"/>
                <a:cs typeface="Times New Roman" panose="02020603050405020304" pitchFamily="18" charset="0"/>
              </a:rPr>
              <a:t> </a:t>
            </a:r>
            <a:r>
              <a:rPr lang="en-US" dirty="0" err="1">
                <a:latin typeface="Corbel" panose="020B0503020204020204" pitchFamily="34" charset="0"/>
                <a:ea typeface="Yu Gothic UI Semibold" panose="020B0700000000000000" pitchFamily="34" charset="-128"/>
                <a:cs typeface="Times New Roman" panose="02020603050405020304" pitchFamily="18" charset="0"/>
              </a:rPr>
              <a:t>phân</a:t>
            </a:r>
            <a:r>
              <a:rPr lang="en-US" dirty="0">
                <a:latin typeface="Corbel" panose="020B0503020204020204" pitchFamily="34" charset="0"/>
                <a:ea typeface="Yu Gothic UI Semibold" panose="020B0700000000000000" pitchFamily="34" charset="-128"/>
                <a:cs typeface="Times New Roman" panose="02020603050405020304" pitchFamily="18" charset="0"/>
              </a:rPr>
              <a:t> </a:t>
            </a:r>
            <a:r>
              <a:rPr lang="en-US" dirty="0" err="1">
                <a:latin typeface="Corbel" panose="020B0503020204020204" pitchFamily="34" charset="0"/>
                <a:ea typeface="Yu Gothic UI Semibold" panose="020B0700000000000000" pitchFamily="34" charset="-128"/>
                <a:cs typeface="Times New Roman" panose="02020603050405020304" pitchFamily="18" charset="0"/>
              </a:rPr>
              <a:t>tách</a:t>
            </a:r>
            <a:r>
              <a:rPr lang="en-US" dirty="0">
                <a:latin typeface="Corbel" panose="020B0503020204020204" pitchFamily="34" charset="0"/>
                <a:ea typeface="Yu Gothic UI Semibold" panose="020B0700000000000000" pitchFamily="34" charset="-128"/>
                <a:cs typeface="Times New Roman" panose="02020603050405020304" pitchFamily="18" charset="0"/>
              </a:rPr>
              <a:t> và </a:t>
            </a:r>
            <a:r>
              <a:rPr lang="vi-VN" dirty="0">
                <a:latin typeface="Corbel" panose="020B0503020204020204" pitchFamily="34" charset="0"/>
                <a:ea typeface="Yu Gothic UI Semibold" panose="020B0700000000000000" pitchFamily="34" charset="-128"/>
                <a:cs typeface="Times New Roman" panose="02020603050405020304" pitchFamily="18" charset="0"/>
              </a:rPr>
              <a:t>liên </a:t>
            </a:r>
            <a:r>
              <a:rPr lang="vi-VN" dirty="0" err="1">
                <a:latin typeface="Corbel" panose="020B0503020204020204" pitchFamily="34" charset="0"/>
                <a:ea typeface="Yu Gothic UI Semibold" panose="020B0700000000000000" pitchFamily="34" charset="-128"/>
                <a:cs typeface="Times New Roman" panose="02020603050405020304" pitchFamily="18" charset="0"/>
              </a:rPr>
              <a:t>kết</a:t>
            </a:r>
            <a:r>
              <a:rPr lang="vi-VN" dirty="0">
                <a:latin typeface="Corbel" panose="020B0503020204020204" pitchFamily="34" charset="0"/>
                <a:ea typeface="Yu Gothic UI Semibold" panose="020B0700000000000000" pitchFamily="34" charset="-128"/>
                <a:cs typeface="Times New Roman" panose="02020603050405020304" pitchFamily="18" charset="0"/>
              </a:rPr>
              <a:t> </a:t>
            </a:r>
            <a:r>
              <a:rPr lang="vi-VN" dirty="0" err="1">
                <a:latin typeface="Corbel" panose="020B0503020204020204" pitchFamily="34" charset="0"/>
                <a:ea typeface="Yu Gothic UI Semibold" panose="020B0700000000000000" pitchFamily="34" charset="-128"/>
                <a:cs typeface="Times New Roman" panose="02020603050405020304" pitchFamily="18" charset="0"/>
              </a:rPr>
              <a:t>với</a:t>
            </a:r>
            <a:r>
              <a:rPr lang="vi-VN" dirty="0">
                <a:latin typeface="Corbel" panose="020B0503020204020204" pitchFamily="34" charset="0"/>
                <a:ea typeface="Yu Gothic UI Semibold" panose="020B0700000000000000" pitchFamily="34" charset="-128"/>
                <a:cs typeface="Times New Roman" panose="02020603050405020304" pitchFamily="18" charset="0"/>
              </a:rPr>
              <a:t> RDD </a:t>
            </a:r>
            <a:r>
              <a:rPr lang="vi-VN" dirty="0" err="1">
                <a:latin typeface="Corbel" panose="020B0503020204020204" pitchFamily="34" charset="0"/>
                <a:ea typeface="Yu Gothic UI Semibold" panose="020B0700000000000000" pitchFamily="34" charset="-128"/>
                <a:cs typeface="Times New Roman" panose="02020603050405020304" pitchFamily="18" charset="0"/>
              </a:rPr>
              <a:t>này</a:t>
            </a:r>
            <a:r>
              <a:rPr lang="vi-VN" dirty="0">
                <a:latin typeface="Corbel" panose="020B0503020204020204" pitchFamily="34" charset="0"/>
                <a:ea typeface="Yu Gothic UI Semibold" panose="020B0700000000000000" pitchFamily="34" charset="-128"/>
                <a:cs typeface="Times New Roman" panose="02020603050405020304" pitchFamily="18" charset="0"/>
              </a:rPr>
              <a:t>. </a:t>
            </a:r>
            <a:r>
              <a:rPr lang="vi-VN" dirty="0" err="1">
                <a:latin typeface="Corbel" panose="020B0503020204020204" pitchFamily="34" charset="0"/>
                <a:ea typeface="Yu Gothic UI Semibold" panose="020B0700000000000000" pitchFamily="34" charset="-128"/>
                <a:cs typeface="Times New Roman" panose="02020603050405020304" pitchFamily="18" charset="0"/>
              </a:rPr>
              <a:t>Chúng</a:t>
            </a:r>
            <a:r>
              <a:rPr lang="vi-VN" dirty="0">
                <a:latin typeface="Corbel" panose="020B0503020204020204" pitchFamily="34" charset="0"/>
                <a:ea typeface="Yu Gothic UI Semibold" panose="020B0700000000000000" pitchFamily="34" charset="-128"/>
                <a:cs typeface="Times New Roman" panose="02020603050405020304" pitchFamily="18" charset="0"/>
              </a:rPr>
              <a:t> </a:t>
            </a:r>
            <a:r>
              <a:rPr lang="vi-VN" dirty="0" err="1">
                <a:latin typeface="Corbel" panose="020B0503020204020204" pitchFamily="34" charset="0"/>
                <a:ea typeface="Yu Gothic UI Semibold" panose="020B0700000000000000" pitchFamily="34" charset="-128"/>
                <a:cs typeface="Times New Roman" panose="02020603050405020304" pitchFamily="18" charset="0"/>
              </a:rPr>
              <a:t>nằm</a:t>
            </a:r>
            <a:r>
              <a:rPr lang="vi-VN" dirty="0">
                <a:latin typeface="Corbel" panose="020B0503020204020204" pitchFamily="34" charset="0"/>
                <a:ea typeface="Yu Gothic UI Semibold" panose="020B0700000000000000" pitchFamily="34" charset="-128"/>
                <a:cs typeface="Times New Roman" panose="02020603050405020304" pitchFamily="18" charset="0"/>
              </a:rPr>
              <a:t> ở </a:t>
            </a:r>
            <a:r>
              <a:rPr lang="vi-VN" dirty="0" err="1">
                <a:latin typeface="Corbel" panose="020B0503020204020204" pitchFamily="34" charset="0"/>
                <a:ea typeface="Yu Gothic UI Semibold" panose="020B0700000000000000" pitchFamily="34" charset="-128"/>
                <a:cs typeface="Times New Roman" panose="02020603050405020304" pitchFamily="18" charset="0"/>
              </a:rPr>
              <a:t>các</a:t>
            </a:r>
            <a:r>
              <a:rPr lang="vi-VN" dirty="0">
                <a:latin typeface="Corbel" panose="020B0503020204020204" pitchFamily="34" charset="0"/>
                <a:ea typeface="Yu Gothic UI Semibold" panose="020B0700000000000000" pitchFamily="34" charset="-128"/>
                <a:cs typeface="Times New Roman" panose="02020603050405020304" pitchFamily="18" charset="0"/>
              </a:rPr>
              <a:t> </a:t>
            </a:r>
            <a:r>
              <a:rPr lang="en-US" dirty="0">
                <a:latin typeface="Corbel" panose="020B0503020204020204" pitchFamily="34" charset="0"/>
                <a:ea typeface="Yu Gothic UI Semibold" panose="020B0700000000000000" pitchFamily="34" charset="-128"/>
                <a:cs typeface="Times New Roman" panose="02020603050405020304" pitchFamily="18" charset="0"/>
              </a:rPr>
              <a:t>cluster node</a:t>
            </a:r>
            <a:r>
              <a:rPr lang="vi-VN" dirty="0">
                <a:latin typeface="Corbel" panose="020B0503020204020204" pitchFamily="34" charset="0"/>
                <a:ea typeface="Yu Gothic UI Semibold" panose="020B0700000000000000" pitchFamily="34" charset="-128"/>
                <a:cs typeface="Times New Roman" panose="02020603050405020304" pitchFamily="18" charset="0"/>
              </a:rPr>
              <a:t>. </a:t>
            </a:r>
            <a:r>
              <a:rPr lang="vi-VN" dirty="0" err="1">
                <a:latin typeface="Corbel" panose="020B0503020204020204" pitchFamily="34" charset="0"/>
                <a:ea typeface="Yu Gothic UI Semibold" panose="020B0700000000000000" pitchFamily="34" charset="-128"/>
                <a:cs typeface="Times New Roman" panose="02020603050405020304" pitchFamily="18" charset="0"/>
              </a:rPr>
              <a:t>Một</a:t>
            </a:r>
            <a:r>
              <a:rPr lang="vi-VN" dirty="0">
                <a:latin typeface="Corbel" panose="020B0503020204020204" pitchFamily="34" charset="0"/>
                <a:ea typeface="Yu Gothic UI Semibold" panose="020B0700000000000000" pitchFamily="34" charset="-128"/>
                <a:cs typeface="Times New Roman" panose="02020603050405020304" pitchFamily="18" charset="0"/>
              </a:rPr>
              <a:t> </a:t>
            </a:r>
            <a:r>
              <a:rPr lang="en-US" dirty="0">
                <a:latin typeface="Corbel" panose="020B0503020204020204" pitchFamily="34" charset="0"/>
                <a:ea typeface="Yu Gothic UI Semibold" panose="020B0700000000000000" pitchFamily="34" charset="-128"/>
                <a:cs typeface="Times New Roman" panose="02020603050405020304" pitchFamily="18" charset="0"/>
              </a:rPr>
              <a:t>partitions </a:t>
            </a:r>
            <a:r>
              <a:rPr lang="en-US" dirty="0" err="1">
                <a:latin typeface="Corbel" panose="020B0503020204020204" pitchFamily="34" charset="0"/>
                <a:ea typeface="Yu Gothic UI Semibold" panose="020B0700000000000000" pitchFamily="34" charset="-128"/>
                <a:cs typeface="Times New Roman" panose="02020603050405020304" pitchFamily="18" charset="0"/>
              </a:rPr>
              <a:t>là</a:t>
            </a:r>
            <a:r>
              <a:rPr lang="en-US" dirty="0">
                <a:latin typeface="Corbel" panose="020B0503020204020204" pitchFamily="34" charset="0"/>
                <a:ea typeface="Yu Gothic UI Semibold" panose="020B0700000000000000" pitchFamily="34" charset="-128"/>
                <a:cs typeface="Times New Roman" panose="02020603050405020304" pitchFamily="18" charset="0"/>
              </a:rPr>
              <a:t>  đơn </a:t>
            </a:r>
            <a:r>
              <a:rPr lang="en-US" dirty="0" err="1">
                <a:latin typeface="Corbel" panose="020B0503020204020204" pitchFamily="34" charset="0"/>
                <a:ea typeface="Yu Gothic UI Semibold" panose="020B0700000000000000" pitchFamily="34" charset="-128"/>
                <a:cs typeface="Times New Roman" panose="02020603050405020304" pitchFamily="18" charset="0"/>
              </a:rPr>
              <a:t>vị</a:t>
            </a:r>
            <a:r>
              <a:rPr lang="en-US" dirty="0">
                <a:latin typeface="Corbel" panose="020B0503020204020204" pitchFamily="34" charset="0"/>
                <a:ea typeface="Yu Gothic UI Semibold" panose="020B0700000000000000" pitchFamily="34" charset="-128"/>
                <a:cs typeface="Times New Roman" panose="02020603050405020304" pitchFamily="18" charset="0"/>
              </a:rPr>
              <a:t> </a:t>
            </a:r>
            <a:r>
              <a:rPr lang="vi-VN" dirty="0" err="1">
                <a:latin typeface="Corbel" panose="020B0503020204020204" pitchFamily="34" charset="0"/>
                <a:ea typeface="Yu Gothic UI Semibold" panose="020B0700000000000000" pitchFamily="34" charset="-128"/>
                <a:cs typeface="Times New Roman" panose="02020603050405020304" pitchFamily="18" charset="0"/>
              </a:rPr>
              <a:t>dữ</a:t>
            </a:r>
            <a:r>
              <a:rPr lang="vi-VN" dirty="0">
                <a:latin typeface="Corbel" panose="020B0503020204020204" pitchFamily="34" charset="0"/>
                <a:ea typeface="Yu Gothic UI Semibold" panose="020B0700000000000000" pitchFamily="34" charset="-128"/>
                <a:cs typeface="Times New Roman" panose="02020603050405020304" pitchFamily="18" charset="0"/>
              </a:rPr>
              <a:t> </a:t>
            </a:r>
            <a:r>
              <a:rPr lang="vi-VN" dirty="0" err="1">
                <a:latin typeface="Corbel" panose="020B0503020204020204" pitchFamily="34" charset="0"/>
                <a:ea typeface="Yu Gothic UI Semibold" panose="020B0700000000000000" pitchFamily="34" charset="-128"/>
                <a:cs typeface="Times New Roman" panose="02020603050405020304" pitchFamily="18" charset="0"/>
              </a:rPr>
              <a:t>liệu</a:t>
            </a:r>
            <a:r>
              <a:rPr lang="vi-VN" dirty="0">
                <a:latin typeface="Corbel" panose="020B0503020204020204" pitchFamily="34" charset="0"/>
                <a:ea typeface="Yu Gothic UI Semibold" panose="020B0700000000000000" pitchFamily="34" charset="-128"/>
                <a:cs typeface="Times New Roman" panose="02020603050405020304" pitchFamily="18" charset="0"/>
              </a:rPr>
              <a:t> </a:t>
            </a:r>
            <a:r>
              <a:rPr lang="en-US" dirty="0" err="1">
                <a:latin typeface="Corbel" panose="020B0503020204020204" pitchFamily="34" charset="0"/>
                <a:ea typeface="Yu Gothic UI Semibold" panose="020B0700000000000000" pitchFamily="34" charset="-128"/>
                <a:cs typeface="Times New Roman" panose="02020603050405020304" pitchFamily="18" charset="0"/>
              </a:rPr>
              <a:t>nhỏ</a:t>
            </a:r>
            <a:r>
              <a:rPr lang="en-US" dirty="0">
                <a:latin typeface="Corbel" panose="020B0503020204020204" pitchFamily="34" charset="0"/>
                <a:ea typeface="Yu Gothic UI Semibold" panose="020B0700000000000000" pitchFamily="34" charset="-128"/>
                <a:cs typeface="Times New Roman" panose="02020603050405020304" pitchFamily="18" charset="0"/>
              </a:rPr>
              <a:t> </a:t>
            </a:r>
            <a:r>
              <a:rPr lang="en-US" dirty="0" err="1">
                <a:latin typeface="Corbel" panose="020B0503020204020204" pitchFamily="34" charset="0"/>
                <a:ea typeface="Yu Gothic UI Semibold" panose="020B0700000000000000" pitchFamily="34" charset="-128"/>
                <a:cs typeface="Times New Roman" panose="02020603050405020304" pitchFamily="18" charset="0"/>
              </a:rPr>
              <a:t>nhất</a:t>
            </a:r>
            <a:r>
              <a:rPr lang="en-US" dirty="0">
                <a:latin typeface="Corbel" panose="020B0503020204020204" pitchFamily="34" charset="0"/>
                <a:ea typeface="Yu Gothic UI Semibold" panose="020B0700000000000000" pitchFamily="34" charset="-128"/>
                <a:cs typeface="Times New Roman" panose="02020603050405020304" pitchFamily="18" charset="0"/>
              </a:rPr>
              <a:t> </a:t>
            </a:r>
            <a:r>
              <a:rPr lang="vi-VN" dirty="0" err="1">
                <a:latin typeface="Corbel" panose="020B0503020204020204" pitchFamily="34" charset="0"/>
                <a:ea typeface="Yu Gothic UI Semibold" panose="020B0700000000000000" pitchFamily="34" charset="-128"/>
                <a:cs typeface="Times New Roman" panose="02020603050405020304" pitchFamily="18" charset="0"/>
              </a:rPr>
              <a:t>có</a:t>
            </a:r>
            <a:r>
              <a:rPr lang="vi-VN" dirty="0">
                <a:latin typeface="Corbel" panose="020B0503020204020204" pitchFamily="34" charset="0"/>
                <a:ea typeface="Yu Gothic UI Semibold" panose="020B0700000000000000" pitchFamily="34" charset="-128"/>
                <a:cs typeface="Times New Roman" panose="02020603050405020304" pitchFamily="18" charset="0"/>
              </a:rPr>
              <a:t> </a:t>
            </a:r>
            <a:r>
              <a:rPr lang="vi-VN" dirty="0" err="1">
                <a:latin typeface="Corbel" panose="020B0503020204020204" pitchFamily="34" charset="0"/>
                <a:ea typeface="Yu Gothic UI Semibold" panose="020B0700000000000000" pitchFamily="34" charset="-128"/>
                <a:cs typeface="Times New Roman" panose="02020603050405020304" pitchFamily="18" charset="0"/>
              </a:rPr>
              <a:t>thể</a:t>
            </a:r>
            <a:r>
              <a:rPr lang="vi-VN" dirty="0">
                <a:latin typeface="Corbel" panose="020B0503020204020204" pitchFamily="34" charset="0"/>
                <a:ea typeface="Yu Gothic UI Semibold" panose="020B0700000000000000" pitchFamily="34" charset="-128"/>
                <a:cs typeface="Times New Roman" panose="02020603050405020304" pitchFamily="18" charset="0"/>
              </a:rPr>
              <a:t> </a:t>
            </a:r>
            <a:r>
              <a:rPr lang="vi-VN" dirty="0" err="1">
                <a:latin typeface="Corbel" panose="020B0503020204020204" pitchFamily="34" charset="0"/>
                <a:ea typeface="Yu Gothic UI Semibold" panose="020B0700000000000000" pitchFamily="34" charset="-128"/>
                <a:cs typeface="Times New Roman" panose="02020603050405020304" pitchFamily="18" charset="0"/>
              </a:rPr>
              <a:t>được</a:t>
            </a:r>
            <a:r>
              <a:rPr lang="vi-VN" dirty="0">
                <a:latin typeface="Corbel" panose="020B0503020204020204" pitchFamily="34" charset="0"/>
                <a:ea typeface="Yu Gothic UI Semibold" panose="020B0700000000000000" pitchFamily="34" charset="-128"/>
                <a:cs typeface="Times New Roman" panose="02020603050405020304" pitchFamily="18" charset="0"/>
              </a:rPr>
              <a:t> </a:t>
            </a:r>
            <a:r>
              <a:rPr lang="vi-VN" dirty="0" err="1">
                <a:latin typeface="Corbel" panose="020B0503020204020204" pitchFamily="34" charset="0"/>
                <a:ea typeface="Yu Gothic UI Semibold" panose="020B0700000000000000" pitchFamily="34" charset="-128"/>
                <a:cs typeface="Times New Roman" panose="02020603050405020304" pitchFamily="18" charset="0"/>
              </a:rPr>
              <a:t>xử</a:t>
            </a:r>
            <a:r>
              <a:rPr lang="vi-VN" dirty="0">
                <a:latin typeface="Corbel" panose="020B0503020204020204" pitchFamily="34" charset="0"/>
                <a:ea typeface="Yu Gothic UI Semibold" panose="020B0700000000000000" pitchFamily="34" charset="-128"/>
                <a:cs typeface="Times New Roman" panose="02020603050405020304" pitchFamily="18" charset="0"/>
              </a:rPr>
              <a:t> </a:t>
            </a:r>
            <a:r>
              <a:rPr lang="vi-VN" dirty="0" err="1">
                <a:latin typeface="Corbel" panose="020B0503020204020204" pitchFamily="34" charset="0"/>
                <a:ea typeface="Yu Gothic UI Semibold" panose="020B0700000000000000" pitchFamily="34" charset="-128"/>
                <a:cs typeface="Times New Roman" panose="02020603050405020304" pitchFamily="18" charset="0"/>
              </a:rPr>
              <a:t>lý</a:t>
            </a:r>
            <a:r>
              <a:rPr lang="vi-VN" dirty="0">
                <a:latin typeface="Corbel" panose="020B0503020204020204" pitchFamily="34" charset="0"/>
                <a:ea typeface="Yu Gothic UI Semibold" panose="020B0700000000000000" pitchFamily="34" charset="-128"/>
                <a:cs typeface="Times New Roman" panose="02020603050405020304" pitchFamily="18" charset="0"/>
              </a:rPr>
              <a:t> </a:t>
            </a:r>
            <a:r>
              <a:rPr lang="vi-VN" dirty="0" err="1">
                <a:latin typeface="Corbel" panose="020B0503020204020204" pitchFamily="34" charset="0"/>
                <a:ea typeface="Yu Gothic UI Semibold" panose="020B0700000000000000" pitchFamily="34" charset="-128"/>
                <a:cs typeface="Times New Roman" panose="02020603050405020304" pitchFamily="18" charset="0"/>
              </a:rPr>
              <a:t>bởi</a:t>
            </a:r>
            <a:r>
              <a:rPr lang="vi-VN" dirty="0">
                <a:latin typeface="Corbel" panose="020B0503020204020204" pitchFamily="34" charset="0"/>
                <a:ea typeface="Yu Gothic UI Semibold" panose="020B0700000000000000" pitchFamily="34" charset="-128"/>
                <a:cs typeface="Times New Roman" panose="02020603050405020304" pitchFamily="18" charset="0"/>
              </a:rPr>
              <a:t> </a:t>
            </a:r>
            <a:r>
              <a:rPr lang="vi-VN" dirty="0" err="1">
                <a:latin typeface="Corbel" panose="020B0503020204020204" pitchFamily="34" charset="0"/>
                <a:ea typeface="Yu Gothic UI Semibold" panose="020B0700000000000000" pitchFamily="34" charset="-128"/>
                <a:cs typeface="Times New Roman" panose="02020603050405020304" pitchFamily="18" charset="0"/>
              </a:rPr>
              <a:t>mỗi</a:t>
            </a:r>
            <a:r>
              <a:rPr lang="vi-VN" dirty="0">
                <a:latin typeface="Corbel" panose="020B0503020204020204" pitchFamily="34" charset="0"/>
                <a:ea typeface="Yu Gothic UI Semibold" panose="020B0700000000000000" pitchFamily="34" charset="-128"/>
                <a:cs typeface="Times New Roman" panose="02020603050405020304" pitchFamily="18" charset="0"/>
              </a:rPr>
              <a:t> </a:t>
            </a:r>
            <a:r>
              <a:rPr lang="vi-VN" dirty="0" err="1">
                <a:latin typeface="Corbel" panose="020B0503020204020204" pitchFamily="34" charset="0"/>
                <a:ea typeface="Yu Gothic UI Semibold" panose="020B0700000000000000" pitchFamily="34" charset="-128"/>
                <a:cs typeface="Times New Roman" panose="02020603050405020304" pitchFamily="18" charset="0"/>
              </a:rPr>
              <a:t>nút</a:t>
            </a:r>
            <a:r>
              <a:rPr lang="vi-VN" dirty="0">
                <a:latin typeface="Corbel" panose="020B0503020204020204" pitchFamily="34" charset="0"/>
                <a:ea typeface="Yu Gothic UI Semibold" panose="020B0700000000000000" pitchFamily="34" charset="-128"/>
                <a:cs typeface="Times New Roman" panose="02020603050405020304" pitchFamily="18" charset="0"/>
              </a:rPr>
              <a:t> </a:t>
            </a:r>
            <a:r>
              <a:rPr lang="vi-VN" dirty="0" err="1">
                <a:latin typeface="Corbel" panose="020B0503020204020204" pitchFamily="34" charset="0"/>
                <a:ea typeface="Yu Gothic UI Semibold" panose="020B0700000000000000" pitchFamily="34" charset="-128"/>
                <a:cs typeface="Times New Roman" panose="02020603050405020304" pitchFamily="18" charset="0"/>
              </a:rPr>
              <a:t>của</a:t>
            </a:r>
            <a:r>
              <a:rPr lang="vi-VN" dirty="0">
                <a:latin typeface="Corbel" panose="020B0503020204020204" pitchFamily="34" charset="0"/>
                <a:ea typeface="Yu Gothic UI Semibold" panose="020B0700000000000000" pitchFamily="34" charset="-128"/>
                <a:cs typeface="Times New Roman" panose="02020603050405020304" pitchFamily="18" charset="0"/>
              </a:rPr>
              <a:t> </a:t>
            </a:r>
            <a:r>
              <a:rPr lang="vi-VN" dirty="0" err="1">
                <a:latin typeface="Corbel" panose="020B0503020204020204" pitchFamily="34" charset="0"/>
                <a:ea typeface="Yu Gothic UI Semibold" panose="020B0700000000000000" pitchFamily="34" charset="-128"/>
                <a:cs typeface="Times New Roman" panose="02020603050405020304" pitchFamily="18" charset="0"/>
              </a:rPr>
              <a:t>cụm</a:t>
            </a:r>
            <a:r>
              <a:rPr lang="vi-VN" dirty="0">
                <a:latin typeface="Corbel" panose="020B0503020204020204" pitchFamily="34" charset="0"/>
                <a:ea typeface="Yu Gothic UI Semibold" panose="020B0700000000000000" pitchFamily="34" charset="-128"/>
                <a:cs typeface="Times New Roman" panose="02020603050405020304" pitchFamily="18" charset="0"/>
              </a:rPr>
              <a:t>;</a:t>
            </a:r>
            <a:endParaRPr lang="en-US" dirty="0">
              <a:latin typeface="Corbel" panose="020B0503020204020204" pitchFamily="34" charset="0"/>
              <a:ea typeface="Yu Gothic UI Semibold" panose="020B0700000000000000" pitchFamily="34" charset="-128"/>
              <a:cs typeface="Times New Roman" panose="02020603050405020304" pitchFamily="18" charset="0"/>
            </a:endParaRPr>
          </a:p>
          <a:p>
            <a:endParaRPr lang="en-US" dirty="0">
              <a:latin typeface="Corbel" panose="020B0503020204020204" pitchFamily="34" charset="0"/>
            </a:endParaRPr>
          </a:p>
        </p:txBody>
      </p:sp>
      <p:sp>
        <p:nvSpPr>
          <p:cNvPr id="4" name="Chỗ dành sẵn cho Số hiệu Bản chiếu 3">
            <a:extLst>
              <a:ext uri="{FF2B5EF4-FFF2-40B4-BE49-F238E27FC236}">
                <a16:creationId xmlns:a16="http://schemas.microsoft.com/office/drawing/2014/main" id="{BFC938F4-77C3-44CF-8B2C-415F2B275E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1026" name="Picture 2" descr="Xử lý dữ liệu lớn trong Spark">
            <a:extLst>
              <a:ext uri="{FF2B5EF4-FFF2-40B4-BE49-F238E27FC236}">
                <a16:creationId xmlns:a16="http://schemas.microsoft.com/office/drawing/2014/main" id="{017F03AF-A594-42B8-9C82-153685BA4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912" y="0"/>
            <a:ext cx="52879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582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7" name="Google Shape;497;p4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800">
                <a:latin typeface="-apple-system"/>
              </a:rPr>
              <a:pPr marL="0" lvl="0" indent="0" algn="r" rtl="0">
                <a:spcBef>
                  <a:spcPts val="0"/>
                </a:spcBef>
                <a:spcAft>
                  <a:spcPts val="0"/>
                </a:spcAft>
                <a:buNone/>
              </a:pPr>
              <a:t>5</a:t>
            </a:fld>
            <a:endParaRPr lang="en-US" sz="1800">
              <a:latin typeface="-apple-system"/>
            </a:endParaRPr>
          </a:p>
        </p:txBody>
      </p:sp>
      <p:sp>
        <p:nvSpPr>
          <p:cNvPr id="496" name="Google Shape;496;p42"/>
          <p:cNvSpPr txBox="1">
            <a:spLocks noGrp="1"/>
          </p:cNvSpPr>
          <p:nvPr>
            <p:ph type="title" idx="4294967295"/>
          </p:nvPr>
        </p:nvSpPr>
        <p:spPr>
          <a:xfrm>
            <a:off x="413364" y="174582"/>
            <a:ext cx="2741613" cy="63658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latin typeface="-apple-system"/>
              </a:rPr>
              <a:t>Lịch sử</a:t>
            </a:r>
          </a:p>
        </p:txBody>
      </p:sp>
      <p:sp>
        <p:nvSpPr>
          <p:cNvPr id="498" name="Google Shape;498;p42"/>
          <p:cNvSpPr/>
          <p:nvPr/>
        </p:nvSpPr>
        <p:spPr>
          <a:xfrm>
            <a:off x="-4261924" y="2409721"/>
            <a:ext cx="15096253"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3200">
              <a:solidFill>
                <a:schemeClr val="accent3">
                  <a:lumMod val="50000"/>
                </a:schemeClr>
              </a:solidFill>
              <a:latin typeface="-apple-system"/>
              <a:ea typeface="Calibri"/>
              <a:cs typeface="Calibri"/>
              <a:sym typeface="Calibri"/>
            </a:endParaRPr>
          </a:p>
        </p:txBody>
      </p:sp>
      <p:sp>
        <p:nvSpPr>
          <p:cNvPr id="499" name="Google Shape;499;p42"/>
          <p:cNvSpPr/>
          <p:nvPr/>
        </p:nvSpPr>
        <p:spPr>
          <a:xfrm>
            <a:off x="-4261924" y="2364169"/>
            <a:ext cx="15096252"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dk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lang="en-US" sz="3200">
              <a:solidFill>
                <a:schemeClr val="lt1"/>
              </a:solidFill>
              <a:latin typeface="-apple-system"/>
              <a:ea typeface="Calibri"/>
              <a:cs typeface="Calibri"/>
              <a:sym typeface="Calibri"/>
            </a:endParaRPr>
          </a:p>
        </p:txBody>
      </p:sp>
      <p:sp>
        <p:nvSpPr>
          <p:cNvPr id="518" name="Google Shape;518;p42"/>
          <p:cNvSpPr txBox="1"/>
          <p:nvPr/>
        </p:nvSpPr>
        <p:spPr>
          <a:xfrm>
            <a:off x="1564212" y="1008590"/>
            <a:ext cx="1590765"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1600" err="1">
                <a:solidFill>
                  <a:schemeClr val="bg1"/>
                </a:solidFill>
                <a:latin typeface="-apple-system"/>
                <a:ea typeface="Hind"/>
                <a:cs typeface="Hind"/>
                <a:sym typeface="Hind"/>
              </a:rPr>
              <a:t>Trở</a:t>
            </a:r>
            <a:r>
              <a:rPr lang="en-US" sz="1600">
                <a:solidFill>
                  <a:schemeClr val="bg1"/>
                </a:solidFill>
                <a:latin typeface="-apple-system"/>
                <a:ea typeface="Hind"/>
                <a:cs typeface="Hind"/>
                <a:sym typeface="Hind"/>
              </a:rPr>
              <a:t> </a:t>
            </a:r>
            <a:r>
              <a:rPr lang="en-US" sz="1600" err="1">
                <a:solidFill>
                  <a:schemeClr val="bg1"/>
                </a:solidFill>
                <a:latin typeface="-apple-system"/>
                <a:ea typeface="Hind"/>
                <a:cs typeface="Hind"/>
                <a:sym typeface="Hind"/>
              </a:rPr>
              <a:t>thành</a:t>
            </a:r>
            <a:r>
              <a:rPr lang="en-US" sz="1600">
                <a:solidFill>
                  <a:schemeClr val="bg1"/>
                </a:solidFill>
                <a:latin typeface="-apple-system"/>
                <a:ea typeface="Hind"/>
                <a:cs typeface="Hind"/>
                <a:sym typeface="Hind"/>
              </a:rPr>
              <a:t> </a:t>
            </a:r>
            <a:r>
              <a:rPr lang="en-US" sz="1600" err="1">
                <a:solidFill>
                  <a:schemeClr val="bg1"/>
                </a:solidFill>
                <a:latin typeface="-apple-system"/>
                <a:ea typeface="Hind"/>
                <a:cs typeface="Hind"/>
                <a:sym typeface="Hind"/>
              </a:rPr>
              <a:t>mã</a:t>
            </a:r>
            <a:r>
              <a:rPr lang="en-US" sz="1600">
                <a:solidFill>
                  <a:schemeClr val="bg1"/>
                </a:solidFill>
                <a:latin typeface="-apple-system"/>
                <a:ea typeface="Hind"/>
                <a:cs typeface="Hind"/>
                <a:sym typeface="Hind"/>
              </a:rPr>
              <a:t> </a:t>
            </a:r>
            <a:r>
              <a:rPr lang="en-US" sz="1600" err="1">
                <a:solidFill>
                  <a:schemeClr val="bg1"/>
                </a:solidFill>
                <a:latin typeface="-apple-system"/>
                <a:ea typeface="Hind"/>
                <a:cs typeface="Hind"/>
                <a:sym typeface="Hind"/>
              </a:rPr>
              <a:t>nguồn</a:t>
            </a:r>
            <a:r>
              <a:rPr lang="en-US" sz="1600">
                <a:solidFill>
                  <a:schemeClr val="bg1"/>
                </a:solidFill>
                <a:latin typeface="-apple-system"/>
                <a:ea typeface="Hind"/>
                <a:cs typeface="Hind"/>
                <a:sym typeface="Hind"/>
              </a:rPr>
              <a:t> </a:t>
            </a:r>
            <a:r>
              <a:rPr lang="en-US" sz="1600" err="1">
                <a:solidFill>
                  <a:schemeClr val="bg1"/>
                </a:solidFill>
                <a:latin typeface="-apple-system"/>
                <a:ea typeface="Hind"/>
                <a:cs typeface="Hind"/>
                <a:sym typeface="Hind"/>
              </a:rPr>
              <a:t>mở</a:t>
            </a:r>
            <a:endParaRPr lang="en-US" sz="1600">
              <a:solidFill>
                <a:schemeClr val="bg1"/>
              </a:solidFill>
              <a:latin typeface="-apple-system"/>
              <a:ea typeface="Hind"/>
              <a:cs typeface="Hind"/>
              <a:sym typeface="Hind"/>
            </a:endParaRPr>
          </a:p>
        </p:txBody>
      </p:sp>
      <p:sp>
        <p:nvSpPr>
          <p:cNvPr id="520" name="Google Shape;520;p42"/>
          <p:cNvSpPr txBox="1"/>
          <p:nvPr/>
        </p:nvSpPr>
        <p:spPr>
          <a:xfrm>
            <a:off x="4242423" y="985363"/>
            <a:ext cx="2876026"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1600">
                <a:solidFill>
                  <a:schemeClr val="bg1"/>
                </a:solidFill>
                <a:latin typeface="-apple-system"/>
                <a:ea typeface="Hind"/>
                <a:cs typeface="Hind"/>
                <a:sym typeface="Hind"/>
              </a:rPr>
              <a:t>Founder </a:t>
            </a:r>
            <a:r>
              <a:rPr lang="en-US" sz="1600" err="1">
                <a:solidFill>
                  <a:schemeClr val="bg1"/>
                </a:solidFill>
                <a:latin typeface="-apple-system"/>
                <a:ea typeface="Hind"/>
                <a:cs typeface="Hind"/>
                <a:sym typeface="Hind"/>
              </a:rPr>
              <a:t>M.Zaharia’s</a:t>
            </a:r>
            <a:r>
              <a:rPr lang="en-US" sz="1600">
                <a:solidFill>
                  <a:schemeClr val="bg1"/>
                </a:solidFill>
                <a:latin typeface="-apple-system"/>
                <a:ea typeface="Hind"/>
                <a:cs typeface="Hind"/>
                <a:sym typeface="Hind"/>
              </a:rPr>
              <a:t> </a:t>
            </a:r>
            <a:r>
              <a:rPr lang="en-US" sz="1600" err="1">
                <a:solidFill>
                  <a:schemeClr val="bg1"/>
                </a:solidFill>
                <a:latin typeface="-apple-system"/>
                <a:ea typeface="Hind"/>
                <a:cs typeface="Hind"/>
                <a:sym typeface="Hind"/>
              </a:rPr>
              <a:t>của</a:t>
            </a:r>
            <a:r>
              <a:rPr lang="en-US" sz="1600">
                <a:solidFill>
                  <a:schemeClr val="bg1"/>
                </a:solidFill>
                <a:latin typeface="-apple-system"/>
                <a:ea typeface="Hind"/>
                <a:cs typeface="Hind"/>
                <a:sym typeface="Hind"/>
              </a:rPr>
              <a:t> </a:t>
            </a:r>
            <a:r>
              <a:rPr lang="en-US" sz="1600" err="1">
                <a:solidFill>
                  <a:schemeClr val="bg1"/>
                </a:solidFill>
                <a:latin typeface="-apple-system"/>
                <a:ea typeface="Hind"/>
                <a:cs typeface="Hind"/>
                <a:sym typeface="Hind"/>
              </a:rPr>
              <a:t>công</a:t>
            </a:r>
            <a:r>
              <a:rPr lang="en-US" sz="1600">
                <a:solidFill>
                  <a:schemeClr val="bg1"/>
                </a:solidFill>
                <a:latin typeface="-apple-system"/>
                <a:ea typeface="Hind"/>
                <a:cs typeface="Hind"/>
                <a:sym typeface="Hind"/>
              </a:rPr>
              <a:t> ty Databricks </a:t>
            </a:r>
            <a:r>
              <a:rPr lang="en-US" sz="1600" err="1">
                <a:solidFill>
                  <a:schemeClr val="bg1"/>
                </a:solidFill>
                <a:latin typeface="-apple-system"/>
                <a:ea typeface="Hind"/>
                <a:cs typeface="Hind"/>
                <a:sym typeface="Hind"/>
              </a:rPr>
              <a:t>đã</a:t>
            </a:r>
            <a:r>
              <a:rPr lang="en-US" sz="1600">
                <a:solidFill>
                  <a:schemeClr val="bg1"/>
                </a:solidFill>
                <a:latin typeface="-apple-system"/>
                <a:ea typeface="Hind"/>
                <a:cs typeface="Hind"/>
                <a:sym typeface="Hind"/>
              </a:rPr>
              <a:t> </a:t>
            </a:r>
            <a:r>
              <a:rPr lang="en-US" sz="1600" err="1">
                <a:solidFill>
                  <a:schemeClr val="bg1"/>
                </a:solidFill>
                <a:latin typeface="-apple-system"/>
                <a:ea typeface="Hind"/>
                <a:cs typeface="Hind"/>
                <a:sym typeface="Hind"/>
              </a:rPr>
              <a:t>lập</a:t>
            </a:r>
            <a:r>
              <a:rPr lang="en-US" sz="1600">
                <a:solidFill>
                  <a:schemeClr val="bg1"/>
                </a:solidFill>
                <a:latin typeface="-apple-system"/>
                <a:ea typeface="Hind"/>
                <a:cs typeface="Hind"/>
                <a:sym typeface="Hind"/>
              </a:rPr>
              <a:t> </a:t>
            </a:r>
            <a:r>
              <a:rPr lang="en-US" sz="1600" err="1">
                <a:solidFill>
                  <a:schemeClr val="bg1"/>
                </a:solidFill>
                <a:latin typeface="-apple-system"/>
                <a:ea typeface="Hind"/>
                <a:cs typeface="Hind"/>
                <a:sym typeface="Hind"/>
              </a:rPr>
              <a:t>kỷ</a:t>
            </a:r>
            <a:r>
              <a:rPr lang="en-US" sz="1600">
                <a:solidFill>
                  <a:schemeClr val="bg1"/>
                </a:solidFill>
                <a:latin typeface="-apple-system"/>
                <a:ea typeface="Hind"/>
                <a:cs typeface="Hind"/>
                <a:sym typeface="Hind"/>
              </a:rPr>
              <a:t> </a:t>
            </a:r>
            <a:r>
              <a:rPr lang="en-US" sz="1600" err="1">
                <a:solidFill>
                  <a:schemeClr val="bg1"/>
                </a:solidFill>
                <a:latin typeface="-apple-system"/>
                <a:ea typeface="Hind"/>
                <a:cs typeface="Hind"/>
                <a:sym typeface="Hind"/>
              </a:rPr>
              <a:t>lục</a:t>
            </a:r>
            <a:r>
              <a:rPr lang="en-US" sz="1600">
                <a:solidFill>
                  <a:schemeClr val="bg1"/>
                </a:solidFill>
                <a:latin typeface="-apple-system"/>
                <a:ea typeface="Hind"/>
                <a:cs typeface="Hind"/>
                <a:sym typeface="Hind"/>
              </a:rPr>
              <a:t> </a:t>
            </a:r>
            <a:r>
              <a:rPr lang="en-US" sz="1600" err="1">
                <a:solidFill>
                  <a:schemeClr val="bg1"/>
                </a:solidFill>
                <a:latin typeface="-apple-system"/>
                <a:ea typeface="Hind"/>
                <a:cs typeface="Hind"/>
                <a:sym typeface="Hind"/>
              </a:rPr>
              <a:t>trong</a:t>
            </a:r>
            <a:r>
              <a:rPr lang="en-US" sz="1600">
                <a:solidFill>
                  <a:schemeClr val="bg1"/>
                </a:solidFill>
                <a:latin typeface="-apple-system"/>
                <a:ea typeface="Hind"/>
                <a:cs typeface="Hind"/>
                <a:sym typeface="Hind"/>
              </a:rPr>
              <a:t> </a:t>
            </a:r>
            <a:r>
              <a:rPr lang="en-US" sz="1600" err="1">
                <a:solidFill>
                  <a:schemeClr val="bg1"/>
                </a:solidFill>
                <a:latin typeface="-apple-system"/>
                <a:ea typeface="Hind"/>
                <a:cs typeface="Hind"/>
                <a:sym typeface="Hind"/>
              </a:rPr>
              <a:t>việc</a:t>
            </a:r>
            <a:r>
              <a:rPr lang="en-US" sz="1600">
                <a:solidFill>
                  <a:schemeClr val="bg1"/>
                </a:solidFill>
                <a:latin typeface="-apple-system"/>
                <a:ea typeface="Hind"/>
                <a:cs typeface="Hind"/>
                <a:sym typeface="Hind"/>
              </a:rPr>
              <a:t> </a:t>
            </a:r>
            <a:r>
              <a:rPr lang="en-US" sz="1600" err="1">
                <a:solidFill>
                  <a:schemeClr val="bg1"/>
                </a:solidFill>
                <a:latin typeface="-apple-system"/>
                <a:ea typeface="Hind"/>
                <a:cs typeface="Hind"/>
                <a:sym typeface="Hind"/>
              </a:rPr>
              <a:t>phân</a:t>
            </a:r>
            <a:r>
              <a:rPr lang="en-US" sz="1600">
                <a:solidFill>
                  <a:schemeClr val="bg1"/>
                </a:solidFill>
                <a:latin typeface="-apple-system"/>
                <a:ea typeface="Hind"/>
                <a:cs typeface="Hind"/>
                <a:sym typeface="Hind"/>
              </a:rPr>
              <a:t> </a:t>
            </a:r>
            <a:r>
              <a:rPr lang="en-US" sz="1600" err="1">
                <a:solidFill>
                  <a:schemeClr val="bg1"/>
                </a:solidFill>
                <a:latin typeface="-apple-system"/>
                <a:ea typeface="Hind"/>
                <a:cs typeface="Hind"/>
                <a:sym typeface="Hind"/>
              </a:rPr>
              <a:t>công</a:t>
            </a:r>
            <a:r>
              <a:rPr lang="en-US" sz="1600">
                <a:solidFill>
                  <a:schemeClr val="bg1"/>
                </a:solidFill>
                <a:latin typeface="-apple-system"/>
                <a:ea typeface="Hind"/>
                <a:cs typeface="Hind"/>
                <a:sym typeface="Hind"/>
              </a:rPr>
              <a:t> </a:t>
            </a:r>
            <a:r>
              <a:rPr lang="en-US" sz="1600" err="1">
                <a:solidFill>
                  <a:schemeClr val="bg1"/>
                </a:solidFill>
                <a:latin typeface="-apple-system"/>
                <a:ea typeface="Hind"/>
                <a:cs typeface="Hind"/>
                <a:sym typeface="Hind"/>
              </a:rPr>
              <a:t>quy</a:t>
            </a:r>
            <a:r>
              <a:rPr lang="en-US" sz="1600">
                <a:solidFill>
                  <a:schemeClr val="bg1"/>
                </a:solidFill>
                <a:latin typeface="-apple-system"/>
                <a:ea typeface="Hind"/>
                <a:cs typeface="Hind"/>
                <a:sym typeface="Hind"/>
              </a:rPr>
              <a:t> </a:t>
            </a:r>
            <a:r>
              <a:rPr lang="en-US" sz="1600" err="1">
                <a:solidFill>
                  <a:schemeClr val="bg1"/>
                </a:solidFill>
                <a:latin typeface="-apple-system"/>
                <a:ea typeface="Hind"/>
                <a:cs typeface="Hind"/>
                <a:sym typeface="Hind"/>
              </a:rPr>
              <a:t>mô</a:t>
            </a:r>
            <a:r>
              <a:rPr lang="en-US" sz="1600">
                <a:solidFill>
                  <a:schemeClr val="bg1"/>
                </a:solidFill>
                <a:latin typeface="-apple-system"/>
                <a:ea typeface="Hind"/>
                <a:cs typeface="Hind"/>
                <a:sym typeface="Hind"/>
              </a:rPr>
              <a:t> </a:t>
            </a:r>
            <a:r>
              <a:rPr lang="en-US" sz="1600" err="1">
                <a:solidFill>
                  <a:schemeClr val="bg1"/>
                </a:solidFill>
                <a:latin typeface="-apple-system"/>
                <a:ea typeface="Hind"/>
                <a:cs typeface="Hind"/>
                <a:sym typeface="Hind"/>
              </a:rPr>
              <a:t>lớn</a:t>
            </a:r>
            <a:r>
              <a:rPr lang="en-US" sz="1600">
                <a:solidFill>
                  <a:schemeClr val="bg1"/>
                </a:solidFill>
                <a:latin typeface="-apple-system"/>
                <a:ea typeface="Hind"/>
                <a:cs typeface="Hind"/>
                <a:sym typeface="Hind"/>
              </a:rPr>
              <a:t> </a:t>
            </a:r>
            <a:r>
              <a:rPr lang="en-US" sz="1600" err="1">
                <a:solidFill>
                  <a:schemeClr val="bg1"/>
                </a:solidFill>
                <a:latin typeface="-apple-system"/>
                <a:ea typeface="Hind"/>
                <a:cs typeface="Hind"/>
                <a:sym typeface="Hind"/>
              </a:rPr>
              <a:t>trên</a:t>
            </a:r>
            <a:r>
              <a:rPr lang="en-US" sz="1600">
                <a:solidFill>
                  <a:schemeClr val="bg1"/>
                </a:solidFill>
                <a:latin typeface="-apple-system"/>
                <a:ea typeface="Hind"/>
                <a:cs typeface="Hind"/>
                <a:sym typeface="Hind"/>
              </a:rPr>
              <a:t> Spark</a:t>
            </a:r>
          </a:p>
        </p:txBody>
      </p:sp>
      <p:sp>
        <p:nvSpPr>
          <p:cNvPr id="521" name="Google Shape;521;p42"/>
          <p:cNvSpPr txBox="1"/>
          <p:nvPr/>
        </p:nvSpPr>
        <p:spPr>
          <a:xfrm>
            <a:off x="105815" y="4342852"/>
            <a:ext cx="1689011"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vi-VN" sz="1600">
                <a:solidFill>
                  <a:schemeClr val="bg1"/>
                </a:solidFill>
                <a:latin typeface="-apple-system"/>
                <a:ea typeface="Hind"/>
                <a:cs typeface="Hind"/>
                <a:sym typeface="Hind"/>
              </a:rPr>
              <a:t>Được phát triển lần đâu tại AMPLap</a:t>
            </a:r>
            <a:endParaRPr lang="en-US" sz="1600">
              <a:solidFill>
                <a:schemeClr val="bg1"/>
              </a:solidFill>
              <a:latin typeface="-apple-system"/>
              <a:ea typeface="Hind"/>
              <a:cs typeface="Hind"/>
              <a:sym typeface="Hind"/>
            </a:endParaRPr>
          </a:p>
        </p:txBody>
      </p:sp>
      <p:sp>
        <p:nvSpPr>
          <p:cNvPr id="522" name="Google Shape;522;p42"/>
          <p:cNvSpPr txBox="1"/>
          <p:nvPr/>
        </p:nvSpPr>
        <p:spPr>
          <a:xfrm>
            <a:off x="3238165" y="4302552"/>
            <a:ext cx="1890464"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600" err="1">
                <a:solidFill>
                  <a:schemeClr val="bg1"/>
                </a:solidFill>
                <a:latin typeface="-apple-system"/>
                <a:ea typeface="Hind"/>
                <a:cs typeface="Hind"/>
                <a:sym typeface="Hind"/>
              </a:rPr>
              <a:t>Bàn</a:t>
            </a:r>
            <a:r>
              <a:rPr lang="en-US" sz="1600">
                <a:solidFill>
                  <a:schemeClr val="bg1"/>
                </a:solidFill>
                <a:latin typeface="-apple-system"/>
                <a:ea typeface="Hind"/>
                <a:cs typeface="Hind"/>
                <a:sym typeface="Hind"/>
              </a:rPr>
              <a:t> </a:t>
            </a:r>
            <a:r>
              <a:rPr lang="en-US" sz="1600" err="1">
                <a:solidFill>
                  <a:schemeClr val="bg1"/>
                </a:solidFill>
                <a:latin typeface="-apple-system"/>
                <a:ea typeface="Hind"/>
                <a:cs typeface="Hind"/>
                <a:sym typeface="Hind"/>
              </a:rPr>
              <a:t>giao</a:t>
            </a:r>
            <a:r>
              <a:rPr lang="en-US" sz="1600">
                <a:solidFill>
                  <a:schemeClr val="bg1"/>
                </a:solidFill>
                <a:latin typeface="-apple-system"/>
                <a:ea typeface="Hind"/>
                <a:cs typeface="Hind"/>
                <a:sym typeface="Hind"/>
              </a:rPr>
              <a:t> </a:t>
            </a:r>
            <a:r>
              <a:rPr lang="en-US" sz="1600" err="1">
                <a:solidFill>
                  <a:schemeClr val="bg1"/>
                </a:solidFill>
                <a:latin typeface="-apple-system"/>
                <a:ea typeface="Hind"/>
                <a:cs typeface="Hind"/>
                <a:sym typeface="Hind"/>
              </a:rPr>
              <a:t>cho</a:t>
            </a:r>
            <a:r>
              <a:rPr lang="en-US" sz="1600">
                <a:solidFill>
                  <a:schemeClr val="bg1"/>
                </a:solidFill>
                <a:latin typeface="-apple-system"/>
                <a:ea typeface="Hind"/>
                <a:cs typeface="Hind"/>
                <a:sym typeface="Hind"/>
              </a:rPr>
              <a:t> Apache, </a:t>
            </a:r>
            <a:r>
              <a:rPr lang="en-US" sz="1600" err="1">
                <a:solidFill>
                  <a:schemeClr val="bg1"/>
                </a:solidFill>
                <a:latin typeface="-apple-system"/>
                <a:ea typeface="Hind"/>
                <a:cs typeface="Hind"/>
                <a:sym typeface="Hind"/>
              </a:rPr>
              <a:t>phiên</a:t>
            </a:r>
            <a:r>
              <a:rPr lang="en-US" sz="1600">
                <a:solidFill>
                  <a:schemeClr val="bg1"/>
                </a:solidFill>
                <a:latin typeface="-apple-system"/>
                <a:ea typeface="Hind"/>
                <a:cs typeface="Hind"/>
                <a:sym typeface="Hind"/>
              </a:rPr>
              <a:t> </a:t>
            </a:r>
            <a:r>
              <a:rPr lang="en-US" sz="1600" err="1">
                <a:solidFill>
                  <a:schemeClr val="bg1"/>
                </a:solidFill>
                <a:latin typeface="-apple-system"/>
                <a:ea typeface="Hind"/>
                <a:cs typeface="Hind"/>
                <a:sym typeface="Hind"/>
              </a:rPr>
              <a:t>bản</a:t>
            </a:r>
            <a:r>
              <a:rPr lang="en-US" sz="1600">
                <a:solidFill>
                  <a:schemeClr val="bg1"/>
                </a:solidFill>
                <a:latin typeface="-apple-system"/>
                <a:ea typeface="Hind"/>
                <a:cs typeface="Hind"/>
                <a:sym typeface="Hind"/>
              </a:rPr>
              <a:t> Spark 2.0</a:t>
            </a:r>
          </a:p>
        </p:txBody>
      </p:sp>
      <p:sp>
        <p:nvSpPr>
          <p:cNvPr id="523" name="Google Shape;523;p42"/>
          <p:cNvSpPr txBox="1"/>
          <p:nvPr/>
        </p:nvSpPr>
        <p:spPr>
          <a:xfrm>
            <a:off x="6133209" y="4232064"/>
            <a:ext cx="2708615" cy="533400"/>
          </a:xfrm>
          <a:prstGeom prst="rect">
            <a:avLst/>
          </a:prstGeom>
          <a:noFill/>
          <a:ln>
            <a:noFill/>
          </a:ln>
        </p:spPr>
        <p:txBody>
          <a:bodyPr spcFirstLastPara="1" wrap="square" lIns="0" tIns="0" rIns="0" bIns="0" anchor="t" anchorCtr="0">
            <a:noAutofit/>
          </a:bodyPr>
          <a:lstStyle/>
          <a:p>
            <a:pPr lvl="0" algn="ctr"/>
            <a:r>
              <a:rPr lang="vi-VN" sz="1600">
                <a:solidFill>
                  <a:schemeClr val="bg1"/>
                </a:solidFill>
                <a:latin typeface="-apple-system"/>
                <a:ea typeface="Hind"/>
                <a:cs typeface="Hind"/>
                <a:sym typeface="Hind"/>
              </a:rPr>
              <a:t>Các dự án đ</a:t>
            </a:r>
            <a:r>
              <a:rPr lang="en-US" sz="1600" err="1">
                <a:solidFill>
                  <a:schemeClr val="bg1"/>
                </a:solidFill>
                <a:latin typeface="-apple-system"/>
                <a:ea typeface="Hind"/>
                <a:cs typeface="Hind"/>
                <a:sym typeface="Hind"/>
              </a:rPr>
              <a:t>ược</a:t>
            </a:r>
            <a:r>
              <a:rPr lang="vi-VN" sz="1600">
                <a:solidFill>
                  <a:schemeClr val="bg1"/>
                </a:solidFill>
                <a:latin typeface="-apple-system"/>
                <a:ea typeface="Hind"/>
                <a:cs typeface="Hind"/>
                <a:sym typeface="Hind"/>
              </a:rPr>
              <a:t> phát triển với sự hợp tác của hàng trăm tổ chức khác nhau</a:t>
            </a:r>
          </a:p>
        </p:txBody>
      </p:sp>
      <p:sp>
        <p:nvSpPr>
          <p:cNvPr id="2" name="Callout: Up Arrow 1">
            <a:extLst>
              <a:ext uri="{FF2B5EF4-FFF2-40B4-BE49-F238E27FC236}">
                <a16:creationId xmlns:a16="http://schemas.microsoft.com/office/drawing/2014/main" id="{8411E157-0E68-4FBA-852A-B746FE0AA15A}"/>
              </a:ext>
            </a:extLst>
          </p:cNvPr>
          <p:cNvSpPr/>
          <p:nvPr/>
        </p:nvSpPr>
        <p:spPr>
          <a:xfrm>
            <a:off x="307121" y="3763630"/>
            <a:ext cx="1286400" cy="405178"/>
          </a:xfrm>
          <a:prstGeom prst="upArrowCallou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solidFill>
                  <a:schemeClr val="tx1"/>
                </a:solidFill>
                <a:latin typeface="-apple-system"/>
              </a:rPr>
              <a:t>2009</a:t>
            </a:r>
            <a:endParaRPr lang="en-US" sz="2400" b="1">
              <a:solidFill>
                <a:schemeClr val="tx1"/>
              </a:solidFill>
              <a:latin typeface="-apple-system"/>
            </a:endParaRPr>
          </a:p>
        </p:txBody>
      </p:sp>
      <p:sp>
        <p:nvSpPr>
          <p:cNvPr id="31" name="Callout: Up Arrow 30">
            <a:extLst>
              <a:ext uri="{FF2B5EF4-FFF2-40B4-BE49-F238E27FC236}">
                <a16:creationId xmlns:a16="http://schemas.microsoft.com/office/drawing/2014/main" id="{0BF008BF-6A56-41F0-824E-E5DC88271160}"/>
              </a:ext>
            </a:extLst>
          </p:cNvPr>
          <p:cNvSpPr/>
          <p:nvPr/>
        </p:nvSpPr>
        <p:spPr>
          <a:xfrm>
            <a:off x="3467138" y="3792419"/>
            <a:ext cx="1286400" cy="405178"/>
          </a:xfrm>
          <a:prstGeom prst="upArrowCallout">
            <a:avLst/>
          </a:prstGeom>
          <a:solidFill>
            <a:schemeClr val="accent1">
              <a:lumMod val="75000"/>
            </a:schemeClr>
          </a:solidFill>
          <a:ln>
            <a:solidFill>
              <a:srgbClr val="0D5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solidFill>
                  <a:schemeClr val="tx1"/>
                </a:solidFill>
                <a:latin typeface="-apple-system"/>
              </a:rPr>
              <a:t>2013</a:t>
            </a:r>
            <a:endParaRPr lang="en-US" sz="2400" b="1">
              <a:solidFill>
                <a:schemeClr val="tx1"/>
              </a:solidFill>
              <a:latin typeface="-apple-system"/>
            </a:endParaRPr>
          </a:p>
        </p:txBody>
      </p:sp>
      <p:sp>
        <p:nvSpPr>
          <p:cNvPr id="32" name="Callout: Up Arrow 31">
            <a:extLst>
              <a:ext uri="{FF2B5EF4-FFF2-40B4-BE49-F238E27FC236}">
                <a16:creationId xmlns:a16="http://schemas.microsoft.com/office/drawing/2014/main" id="{1D68DB28-17EC-4D5B-9EC3-7C0B6896C6E0}"/>
              </a:ext>
            </a:extLst>
          </p:cNvPr>
          <p:cNvSpPr/>
          <p:nvPr/>
        </p:nvSpPr>
        <p:spPr>
          <a:xfrm>
            <a:off x="6844317" y="3665964"/>
            <a:ext cx="1286400" cy="405178"/>
          </a:xfrm>
          <a:prstGeom prst="upArrowCallout">
            <a:avLst/>
          </a:prstGeom>
          <a:solidFill>
            <a:schemeClr val="accent6">
              <a:lumMod val="40000"/>
              <a:lumOff val="60000"/>
            </a:schemeClr>
          </a:solidFill>
          <a:ln>
            <a:solidFill>
              <a:srgbClr val="FFC2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Aharoni" panose="02010803020104030203" pitchFamily="2" charset="-79"/>
                <a:cs typeface="Aharoni" panose="02010803020104030203" pitchFamily="2" charset="-79"/>
              </a:rPr>
              <a:t>Now</a:t>
            </a:r>
            <a:endParaRPr lang="en-US" sz="2400" b="1">
              <a:solidFill>
                <a:schemeClr val="tx1"/>
              </a:solidFill>
              <a:latin typeface="Aharoni" panose="02010803020104030203" pitchFamily="2" charset="-79"/>
              <a:cs typeface="Aharoni" panose="02010803020104030203" pitchFamily="2" charset="-79"/>
            </a:endParaRPr>
          </a:p>
        </p:txBody>
      </p:sp>
      <p:sp>
        <p:nvSpPr>
          <p:cNvPr id="3" name="Callout: Down Arrow 2">
            <a:extLst>
              <a:ext uri="{FF2B5EF4-FFF2-40B4-BE49-F238E27FC236}">
                <a16:creationId xmlns:a16="http://schemas.microsoft.com/office/drawing/2014/main" id="{9AE19E06-4B59-46D7-AA75-9D398B93CBDE}"/>
              </a:ext>
            </a:extLst>
          </p:cNvPr>
          <p:cNvSpPr/>
          <p:nvPr/>
        </p:nvSpPr>
        <p:spPr>
          <a:xfrm>
            <a:off x="1661254" y="1692957"/>
            <a:ext cx="1286400" cy="395872"/>
          </a:xfrm>
          <a:prstGeom prst="downArrowCallout">
            <a:avLst/>
          </a:prstGeom>
          <a:solidFill>
            <a:srgbClr val="EFA73D"/>
          </a:solidFill>
          <a:ln>
            <a:solidFill>
              <a:srgbClr val="EFA7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solidFill>
                  <a:schemeClr val="tx1"/>
                </a:solidFill>
                <a:latin typeface="-apple-system"/>
              </a:rPr>
              <a:t>2010</a:t>
            </a:r>
            <a:endParaRPr lang="en-US" sz="2400" b="1">
              <a:solidFill>
                <a:schemeClr val="tx1"/>
              </a:solidFill>
              <a:latin typeface="-apple-system"/>
            </a:endParaRPr>
          </a:p>
        </p:txBody>
      </p:sp>
      <p:sp>
        <p:nvSpPr>
          <p:cNvPr id="33" name="Callout: Down Arrow 32">
            <a:extLst>
              <a:ext uri="{FF2B5EF4-FFF2-40B4-BE49-F238E27FC236}">
                <a16:creationId xmlns:a16="http://schemas.microsoft.com/office/drawing/2014/main" id="{7A0E870B-728B-4E9D-AD30-DA7A9F197D8E}"/>
              </a:ext>
            </a:extLst>
          </p:cNvPr>
          <p:cNvSpPr/>
          <p:nvPr/>
        </p:nvSpPr>
        <p:spPr>
          <a:xfrm>
            <a:off x="5130854" y="1692957"/>
            <a:ext cx="1286400" cy="395872"/>
          </a:xfrm>
          <a:prstGeom prst="downArrowCallout">
            <a:avLst/>
          </a:prstGeom>
          <a:solidFill>
            <a:srgbClr val="6699FF"/>
          </a:solidFill>
          <a:ln>
            <a:solidFill>
              <a:srgbClr val="66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solidFill>
                  <a:schemeClr val="tx1"/>
                </a:solidFill>
                <a:latin typeface="-apple-system"/>
              </a:rPr>
              <a:t>2014</a:t>
            </a:r>
            <a:endParaRPr lang="en-US" sz="2400" b="1">
              <a:solidFill>
                <a:schemeClr val="tx1"/>
              </a:solidFill>
              <a:latin typeface="-apple-system"/>
            </a:endParaRPr>
          </a:p>
        </p:txBody>
      </p:sp>
    </p:spTree>
    <p:extLst>
      <p:ext uri="{BB962C8B-B14F-4D97-AF65-F5344CB8AC3E}">
        <p14:creationId xmlns:p14="http://schemas.microsoft.com/office/powerpoint/2010/main" val="23890162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614BA6-3E56-4A75-8A58-042B820AE5FB}"/>
              </a:ext>
            </a:extLst>
          </p:cNvPr>
          <p:cNvPicPr>
            <a:picLocks noChangeAspect="1"/>
          </p:cNvPicPr>
          <p:nvPr/>
        </p:nvPicPr>
        <p:blipFill>
          <a:blip r:embed="rId3"/>
          <a:stretch>
            <a:fillRect/>
          </a:stretch>
        </p:blipFill>
        <p:spPr>
          <a:xfrm>
            <a:off x="881744" y="955011"/>
            <a:ext cx="6335868" cy="3173118"/>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18979469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09E012-03E1-4B95-84A3-48557AEF7199}"/>
              </a:ext>
            </a:extLst>
          </p:cNvPr>
          <p:cNvPicPr>
            <a:picLocks noChangeAspect="1"/>
          </p:cNvPicPr>
          <p:nvPr/>
        </p:nvPicPr>
        <p:blipFill>
          <a:blip r:embed="rId3"/>
          <a:stretch>
            <a:fillRect/>
          </a:stretch>
        </p:blipFill>
        <p:spPr>
          <a:xfrm>
            <a:off x="881745" y="955011"/>
            <a:ext cx="6335868" cy="3173118"/>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6560183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9C855D-E256-4030-9473-9D8F01105198}"/>
              </a:ext>
            </a:extLst>
          </p:cNvPr>
          <p:cNvPicPr>
            <a:picLocks noChangeAspect="1"/>
          </p:cNvPicPr>
          <p:nvPr/>
        </p:nvPicPr>
        <p:blipFill>
          <a:blip r:embed="rId3"/>
          <a:stretch>
            <a:fillRect/>
          </a:stretch>
        </p:blipFill>
        <p:spPr>
          <a:xfrm>
            <a:off x="881744" y="955012"/>
            <a:ext cx="6335868" cy="3173118"/>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17060548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997113-F2C2-42E2-A78F-16A886264405}"/>
              </a:ext>
            </a:extLst>
          </p:cNvPr>
          <p:cNvPicPr>
            <a:picLocks noChangeAspect="1"/>
          </p:cNvPicPr>
          <p:nvPr/>
        </p:nvPicPr>
        <p:blipFill>
          <a:blip r:embed="rId3"/>
          <a:stretch>
            <a:fillRect/>
          </a:stretch>
        </p:blipFill>
        <p:spPr>
          <a:xfrm>
            <a:off x="881744" y="955012"/>
            <a:ext cx="6335868" cy="3173118"/>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1688223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06A29D-44A0-4B04-B183-1AFC66D4DABF}"/>
              </a:ext>
            </a:extLst>
          </p:cNvPr>
          <p:cNvPicPr>
            <a:picLocks noChangeAspect="1"/>
          </p:cNvPicPr>
          <p:nvPr/>
        </p:nvPicPr>
        <p:blipFill>
          <a:blip r:embed="rId3"/>
          <a:stretch>
            <a:fillRect/>
          </a:stretch>
        </p:blipFill>
        <p:spPr>
          <a:xfrm>
            <a:off x="881745" y="955012"/>
            <a:ext cx="6335868" cy="3126792"/>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3206818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55AA10-8E6E-48E7-8716-8BBD2B437ED7}"/>
              </a:ext>
            </a:extLst>
          </p:cNvPr>
          <p:cNvPicPr>
            <a:picLocks noChangeAspect="1"/>
          </p:cNvPicPr>
          <p:nvPr/>
        </p:nvPicPr>
        <p:blipFill>
          <a:blip r:embed="rId3"/>
          <a:stretch>
            <a:fillRect/>
          </a:stretch>
        </p:blipFill>
        <p:spPr>
          <a:xfrm>
            <a:off x="881743" y="846838"/>
            <a:ext cx="6617258" cy="3449822"/>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14979693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695BC1-5261-4FFF-A132-D2A602526B64}"/>
              </a:ext>
            </a:extLst>
          </p:cNvPr>
          <p:cNvPicPr>
            <a:picLocks noChangeAspect="1"/>
          </p:cNvPicPr>
          <p:nvPr/>
        </p:nvPicPr>
        <p:blipFill>
          <a:blip r:embed="rId3"/>
          <a:stretch>
            <a:fillRect/>
          </a:stretch>
        </p:blipFill>
        <p:spPr>
          <a:xfrm>
            <a:off x="881745" y="960744"/>
            <a:ext cx="6393838" cy="3121060"/>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31281106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794F6A-F8FB-4271-8243-BC7A3866DFEE}"/>
              </a:ext>
            </a:extLst>
          </p:cNvPr>
          <p:cNvPicPr>
            <a:picLocks noChangeAspect="1"/>
          </p:cNvPicPr>
          <p:nvPr/>
        </p:nvPicPr>
        <p:blipFill>
          <a:blip r:embed="rId3"/>
          <a:stretch>
            <a:fillRect/>
          </a:stretch>
        </p:blipFill>
        <p:spPr>
          <a:xfrm>
            <a:off x="881744" y="849665"/>
            <a:ext cx="6617258" cy="3449823"/>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18723042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F82E78-1B08-4BB5-BFF1-317326DF9231}"/>
              </a:ext>
            </a:extLst>
          </p:cNvPr>
          <p:cNvPicPr>
            <a:picLocks noChangeAspect="1"/>
          </p:cNvPicPr>
          <p:nvPr/>
        </p:nvPicPr>
        <p:blipFill>
          <a:blip r:embed="rId3"/>
          <a:stretch>
            <a:fillRect/>
          </a:stretch>
        </p:blipFill>
        <p:spPr>
          <a:xfrm>
            <a:off x="881746" y="955012"/>
            <a:ext cx="6335868" cy="3126792"/>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Tree>
    <p:extLst>
      <p:ext uri="{BB962C8B-B14F-4D97-AF65-F5344CB8AC3E}">
        <p14:creationId xmlns:p14="http://schemas.microsoft.com/office/powerpoint/2010/main" val="42111495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A696F2-2FE9-421A-AFF3-85DFC0B3B568}"/>
              </a:ext>
            </a:extLst>
          </p:cNvPr>
          <p:cNvPicPr>
            <a:picLocks noChangeAspect="1"/>
          </p:cNvPicPr>
          <p:nvPr/>
        </p:nvPicPr>
        <p:blipFill>
          <a:blip r:embed="rId3"/>
          <a:stretch>
            <a:fillRect/>
          </a:stretch>
        </p:blipFill>
        <p:spPr>
          <a:xfrm>
            <a:off x="881746" y="955012"/>
            <a:ext cx="6335868" cy="3687029"/>
          </a:xfrm>
          <a:prstGeom prst="rect">
            <a:avLst/>
          </a:prstGeom>
        </p:spPr>
      </p:pic>
      <p:sp>
        <p:nvSpPr>
          <p:cNvPr id="4" name="Chỗ dành sẵn cho Số hiệu Bản chiếu 3">
            <a:extLst>
              <a:ext uri="{FF2B5EF4-FFF2-40B4-BE49-F238E27FC236}">
                <a16:creationId xmlns:a16="http://schemas.microsoft.com/office/drawing/2014/main" id="{34D850A4-54BF-46A7-90C5-499D81191F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698643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3" name="Picture 2" descr="A person working on a computer&#10;&#10;Description automatically generated with medium confidence">
            <a:extLst>
              <a:ext uri="{FF2B5EF4-FFF2-40B4-BE49-F238E27FC236}">
                <a16:creationId xmlns:a16="http://schemas.microsoft.com/office/drawing/2014/main" id="{CD30CCF3-46B4-41A9-9015-965E773D83DF}"/>
              </a:ext>
            </a:extLst>
          </p:cNvPr>
          <p:cNvPicPr>
            <a:picLocks noChangeAspect="1"/>
          </p:cNvPicPr>
          <p:nvPr/>
        </p:nvPicPr>
        <p:blipFill>
          <a:blip r:embed="rId3"/>
          <a:stretch>
            <a:fillRect/>
          </a:stretch>
        </p:blipFill>
        <p:spPr>
          <a:xfrm>
            <a:off x="10886" y="4654"/>
            <a:ext cx="9144000" cy="5143500"/>
          </a:xfrm>
          <a:prstGeom prst="rect">
            <a:avLst/>
          </a:prstGeom>
        </p:spPr>
      </p:pic>
      <p:sp>
        <p:nvSpPr>
          <p:cNvPr id="282" name="Google Shape;282;p25"/>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4" name="Rectangle 3">
            <a:extLst>
              <a:ext uri="{FF2B5EF4-FFF2-40B4-BE49-F238E27FC236}">
                <a16:creationId xmlns:a16="http://schemas.microsoft.com/office/drawing/2014/main" id="{1BAFA47D-2B8D-42CB-8ADC-FE84B917538F}"/>
              </a:ext>
            </a:extLst>
          </p:cNvPr>
          <p:cNvSpPr/>
          <p:nvPr/>
        </p:nvSpPr>
        <p:spPr>
          <a:xfrm>
            <a:off x="4484789" y="15539"/>
            <a:ext cx="4648200" cy="1415143"/>
          </a:xfrm>
          <a:prstGeom prst="rect">
            <a:avLst/>
          </a:prstGeom>
          <a:solidFill>
            <a:srgbClr val="1A1A1A"/>
          </a:solidFill>
          <a:ln>
            <a:solidFill>
              <a:srgbClr val="1A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Google Shape;281;p25"/>
          <p:cNvSpPr txBox="1">
            <a:spLocks noGrp="1"/>
          </p:cNvSpPr>
          <p:nvPr>
            <p:ph type="title" idx="4294967295"/>
          </p:nvPr>
        </p:nvSpPr>
        <p:spPr>
          <a:xfrm>
            <a:off x="5614522" y="130452"/>
            <a:ext cx="3357562" cy="8683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600"/>
              <a:t>What is Spark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êu đề 6">
            <a:extLst>
              <a:ext uri="{FF2B5EF4-FFF2-40B4-BE49-F238E27FC236}">
                <a16:creationId xmlns:a16="http://schemas.microsoft.com/office/drawing/2014/main" id="{8D0170AA-85E2-459E-BBFA-CCD885E2C917}"/>
              </a:ext>
            </a:extLst>
          </p:cNvPr>
          <p:cNvSpPr>
            <a:spLocks noGrp="1"/>
          </p:cNvSpPr>
          <p:nvPr>
            <p:ph type="ctrTitle"/>
          </p:nvPr>
        </p:nvSpPr>
        <p:spPr>
          <a:xfrm>
            <a:off x="2523892" y="1708926"/>
            <a:ext cx="3848100" cy="1159800"/>
          </a:xfrm>
        </p:spPr>
        <p:txBody>
          <a:bodyPr/>
          <a:lstStyle/>
          <a:p>
            <a:r>
              <a:rPr lang="en-US" dirty="0">
                <a:solidFill>
                  <a:srgbClr val="92D050"/>
                </a:solidFill>
              </a:rPr>
              <a:t>HOW SPARK WORK?</a:t>
            </a:r>
          </a:p>
        </p:txBody>
      </p:sp>
      <p:sp>
        <p:nvSpPr>
          <p:cNvPr id="4" name="Chỗ dành sẵn cho Số hiệu Bản chiếu 3">
            <a:extLst>
              <a:ext uri="{FF2B5EF4-FFF2-40B4-BE49-F238E27FC236}">
                <a16:creationId xmlns:a16="http://schemas.microsoft.com/office/drawing/2014/main" id="{4E27C388-912C-409F-BB58-400557C7B291}"/>
              </a:ext>
            </a:extLst>
          </p:cNvPr>
          <p:cNvSpPr>
            <a:spLocks noGrp="1"/>
          </p:cNvSpPr>
          <p:nvPr>
            <p:ph type="sldNum" idx="4294967295"/>
          </p:nvPr>
        </p:nvSpPr>
        <p:spPr>
          <a:xfrm>
            <a:off x="8556625" y="4813300"/>
            <a:ext cx="587375" cy="330200"/>
          </a:xfrm>
        </p:spPr>
        <p:txBody>
          <a:bodyPr/>
          <a:lstStyle/>
          <a:p>
            <a:pPr marL="0" lvl="0" indent="0" algn="r" rtl="0">
              <a:spcBef>
                <a:spcPts val="0"/>
              </a:spcBef>
              <a:spcAft>
                <a:spcPts val="0"/>
              </a:spcAft>
              <a:buNone/>
            </a:pPr>
            <a:fld id="{00000000-1234-1234-1234-123412341234}" type="slidenum">
              <a:rPr lang="en" smtClean="0"/>
              <a:t>60</a:t>
            </a:fld>
            <a:endParaRPr lang="en"/>
          </a:p>
        </p:txBody>
      </p:sp>
      <p:pic>
        <p:nvPicPr>
          <p:cNvPr id="10" name="Đồ họa 9" descr="Plant with solid fill">
            <a:extLst>
              <a:ext uri="{FF2B5EF4-FFF2-40B4-BE49-F238E27FC236}">
                <a16:creationId xmlns:a16="http://schemas.microsoft.com/office/drawing/2014/main" id="{7D8B38A3-DD71-46A8-9492-916E27E9FC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30417" y="3086489"/>
            <a:ext cx="620753" cy="620753"/>
          </a:xfrm>
          <a:prstGeom prst="rect">
            <a:avLst/>
          </a:prstGeom>
        </p:spPr>
      </p:pic>
      <p:pic>
        <p:nvPicPr>
          <p:cNvPr id="12" name="Đồ họa 11" descr="Rain outline">
            <a:extLst>
              <a:ext uri="{FF2B5EF4-FFF2-40B4-BE49-F238E27FC236}">
                <a16:creationId xmlns:a16="http://schemas.microsoft.com/office/drawing/2014/main" id="{CD5FD339-BCB3-423B-933A-A4887E483A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2300" y="0"/>
            <a:ext cx="1511916" cy="1511916"/>
          </a:xfrm>
          <a:prstGeom prst="rect">
            <a:avLst/>
          </a:prstGeom>
        </p:spPr>
      </p:pic>
      <p:pic>
        <p:nvPicPr>
          <p:cNvPr id="14" name="Đồ họa 13" descr="Thermometer with solid fill">
            <a:extLst>
              <a:ext uri="{FF2B5EF4-FFF2-40B4-BE49-F238E27FC236}">
                <a16:creationId xmlns:a16="http://schemas.microsoft.com/office/drawing/2014/main" id="{9CBDD2AD-8704-45B8-85DF-B23807A835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9566385">
            <a:off x="6144639" y="1344970"/>
            <a:ext cx="454706" cy="454706"/>
          </a:xfrm>
          <a:prstGeom prst="rect">
            <a:avLst/>
          </a:prstGeom>
        </p:spPr>
      </p:pic>
      <p:pic>
        <p:nvPicPr>
          <p:cNvPr id="15" name="Đồ họa 14" descr="Plant with solid fill">
            <a:extLst>
              <a:ext uri="{FF2B5EF4-FFF2-40B4-BE49-F238E27FC236}">
                <a16:creationId xmlns:a16="http://schemas.microsoft.com/office/drawing/2014/main" id="{A015738C-D96C-42B7-885B-C98EA8057C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51170" y="3086489"/>
            <a:ext cx="620753" cy="620753"/>
          </a:xfrm>
          <a:prstGeom prst="rect">
            <a:avLst/>
          </a:prstGeom>
        </p:spPr>
      </p:pic>
      <p:pic>
        <p:nvPicPr>
          <p:cNvPr id="16" name="Đồ họa 15" descr="Plant with solid fill">
            <a:extLst>
              <a:ext uri="{FF2B5EF4-FFF2-40B4-BE49-F238E27FC236}">
                <a16:creationId xmlns:a16="http://schemas.microsoft.com/office/drawing/2014/main" id="{58B548D1-C06B-4622-9970-22D424483B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9276" y="1577450"/>
            <a:ext cx="620753" cy="620753"/>
          </a:xfrm>
          <a:prstGeom prst="rect">
            <a:avLst/>
          </a:prstGeom>
        </p:spPr>
      </p:pic>
      <p:pic>
        <p:nvPicPr>
          <p:cNvPr id="17" name="Đồ họa 16" descr="Plant with solid fill">
            <a:extLst>
              <a:ext uri="{FF2B5EF4-FFF2-40B4-BE49-F238E27FC236}">
                <a16:creationId xmlns:a16="http://schemas.microsoft.com/office/drawing/2014/main" id="{72AE71CD-A633-470C-BA72-423B491D45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71923" y="3065736"/>
            <a:ext cx="620753" cy="620753"/>
          </a:xfrm>
          <a:prstGeom prst="rect">
            <a:avLst/>
          </a:prstGeom>
        </p:spPr>
      </p:pic>
    </p:spTree>
    <p:extLst>
      <p:ext uri="{BB962C8B-B14F-4D97-AF65-F5344CB8AC3E}">
        <p14:creationId xmlns:p14="http://schemas.microsoft.com/office/powerpoint/2010/main" val="2698492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Văn bản 1">
            <a:extLst>
              <a:ext uri="{FF2B5EF4-FFF2-40B4-BE49-F238E27FC236}">
                <a16:creationId xmlns:a16="http://schemas.microsoft.com/office/drawing/2014/main" id="{11810D50-6342-44E1-9109-ACF1C8005D33}"/>
              </a:ext>
            </a:extLst>
          </p:cNvPr>
          <p:cNvSpPr>
            <a:spLocks noGrp="1"/>
          </p:cNvSpPr>
          <p:nvPr>
            <p:ph type="body" idx="1"/>
          </p:nvPr>
        </p:nvSpPr>
        <p:spPr/>
        <p:txBody>
          <a:bodyPr/>
          <a:lstStyle/>
          <a:p>
            <a:endParaRPr lang="en-US"/>
          </a:p>
        </p:txBody>
      </p:sp>
      <p:sp>
        <p:nvSpPr>
          <p:cNvPr id="3" name="Chỗ dành sẵn cho Số hiệu Bản chiếu 2">
            <a:extLst>
              <a:ext uri="{FF2B5EF4-FFF2-40B4-BE49-F238E27FC236}">
                <a16:creationId xmlns:a16="http://schemas.microsoft.com/office/drawing/2014/main" id="{502EA91E-9C80-4E59-A64E-310E782D9B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pic>
        <p:nvPicPr>
          <p:cNvPr id="4" name="Hình ảnh 3">
            <a:extLst>
              <a:ext uri="{FF2B5EF4-FFF2-40B4-BE49-F238E27FC236}">
                <a16:creationId xmlns:a16="http://schemas.microsoft.com/office/drawing/2014/main" id="{55CC8CAF-9FC7-4366-A533-C2D3AD7EC900}"/>
              </a:ext>
            </a:extLst>
          </p:cNvPr>
          <p:cNvPicPr>
            <a:picLocks noChangeAspect="1"/>
          </p:cNvPicPr>
          <p:nvPr/>
        </p:nvPicPr>
        <p:blipFill>
          <a:blip r:embed="rId2"/>
          <a:stretch>
            <a:fillRect/>
          </a:stretch>
        </p:blipFill>
        <p:spPr>
          <a:xfrm>
            <a:off x="1059041" y="1002881"/>
            <a:ext cx="6822316" cy="3809744"/>
          </a:xfrm>
          <a:prstGeom prst="rect">
            <a:avLst/>
          </a:prstGeom>
        </p:spPr>
      </p:pic>
      <p:sp>
        <p:nvSpPr>
          <p:cNvPr id="6" name="Chỗ dành sẵn cho Văn bản 1">
            <a:extLst>
              <a:ext uri="{FF2B5EF4-FFF2-40B4-BE49-F238E27FC236}">
                <a16:creationId xmlns:a16="http://schemas.microsoft.com/office/drawing/2014/main" id="{236A45D1-C643-40C7-A118-E3C55312163D}"/>
              </a:ext>
            </a:extLst>
          </p:cNvPr>
          <p:cNvSpPr txBox="1">
            <a:spLocks/>
          </p:cNvSpPr>
          <p:nvPr/>
        </p:nvSpPr>
        <p:spPr>
          <a:xfrm>
            <a:off x="1875656" y="182981"/>
            <a:ext cx="4692600" cy="81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ctr" rtl="0">
              <a:lnSpc>
                <a:spcPct val="100000"/>
              </a:lnSpc>
              <a:spcBef>
                <a:spcPts val="600"/>
              </a:spcBef>
              <a:spcAft>
                <a:spcPts val="0"/>
              </a:spcAft>
              <a:buClr>
                <a:srgbClr val="1C4587"/>
              </a:buClr>
              <a:buSzPts val="2400"/>
              <a:buFont typeface="Hind"/>
              <a:buChar char="›"/>
              <a:defRPr sz="2400" b="1" i="1" u="none" strike="noStrike" cap="none">
                <a:solidFill>
                  <a:srgbClr val="FFFFFF"/>
                </a:solidFill>
                <a:latin typeface="Hind"/>
                <a:ea typeface="Hind"/>
                <a:cs typeface="Hind"/>
                <a:sym typeface="Hind"/>
              </a:defRPr>
            </a:lvl1pPr>
            <a:lvl2pPr marL="914400" marR="0" lvl="1" indent="-381000" algn="ctr" rtl="0">
              <a:lnSpc>
                <a:spcPct val="100000"/>
              </a:lnSpc>
              <a:spcBef>
                <a:spcPts val="0"/>
              </a:spcBef>
              <a:spcAft>
                <a:spcPts val="0"/>
              </a:spcAft>
              <a:buClr>
                <a:srgbClr val="1C4587"/>
              </a:buClr>
              <a:buSzPts val="2400"/>
              <a:buFont typeface="Hind"/>
              <a:buChar char="›"/>
              <a:defRPr sz="2400" b="1" i="1" u="none" strike="noStrike" cap="none">
                <a:solidFill>
                  <a:srgbClr val="FFFFFF"/>
                </a:solidFill>
                <a:latin typeface="Hind"/>
                <a:ea typeface="Hind"/>
                <a:cs typeface="Hind"/>
                <a:sym typeface="Hind"/>
              </a:defRPr>
            </a:lvl2pPr>
            <a:lvl3pPr marL="1371600" marR="0" lvl="2" indent="-381000" algn="ctr" rtl="0">
              <a:lnSpc>
                <a:spcPct val="100000"/>
              </a:lnSpc>
              <a:spcBef>
                <a:spcPts val="0"/>
              </a:spcBef>
              <a:spcAft>
                <a:spcPts val="0"/>
              </a:spcAft>
              <a:buClr>
                <a:srgbClr val="1C4587"/>
              </a:buClr>
              <a:buSzPts val="2400"/>
              <a:buFont typeface="Hind"/>
              <a:buChar char="›"/>
              <a:defRPr sz="2400" b="1" i="1" u="none" strike="noStrike" cap="none">
                <a:solidFill>
                  <a:srgbClr val="FFFFFF"/>
                </a:solidFill>
                <a:latin typeface="Hind"/>
                <a:ea typeface="Hind"/>
                <a:cs typeface="Hind"/>
                <a:sym typeface="Hind"/>
              </a:defRPr>
            </a:lvl3pPr>
            <a:lvl4pPr marL="1828800" marR="0" lvl="3" indent="-381000" algn="ctr" rtl="0">
              <a:lnSpc>
                <a:spcPct val="100000"/>
              </a:lnSpc>
              <a:spcBef>
                <a:spcPts val="0"/>
              </a:spcBef>
              <a:spcAft>
                <a:spcPts val="0"/>
              </a:spcAft>
              <a:buClr>
                <a:srgbClr val="1C4587"/>
              </a:buClr>
              <a:buSzPts val="2400"/>
              <a:buFont typeface="Hind"/>
              <a:buChar char="›"/>
              <a:defRPr sz="2400" b="1" i="1" u="none" strike="noStrike" cap="none">
                <a:solidFill>
                  <a:srgbClr val="FFFFFF"/>
                </a:solidFill>
                <a:latin typeface="Hind"/>
                <a:ea typeface="Hind"/>
                <a:cs typeface="Hind"/>
                <a:sym typeface="Hind"/>
              </a:defRPr>
            </a:lvl4pPr>
            <a:lvl5pPr marL="2286000" marR="0" lvl="4" indent="-381000" algn="ctr" rtl="0">
              <a:lnSpc>
                <a:spcPct val="100000"/>
              </a:lnSpc>
              <a:spcBef>
                <a:spcPts val="0"/>
              </a:spcBef>
              <a:spcAft>
                <a:spcPts val="0"/>
              </a:spcAft>
              <a:buClr>
                <a:srgbClr val="1C4587"/>
              </a:buClr>
              <a:buSzPts val="2400"/>
              <a:buFont typeface="Hind"/>
              <a:buChar char="›"/>
              <a:defRPr sz="2400" b="1" i="1" u="none" strike="noStrike" cap="none">
                <a:solidFill>
                  <a:srgbClr val="FFFFFF"/>
                </a:solidFill>
                <a:latin typeface="Hind"/>
                <a:ea typeface="Hind"/>
                <a:cs typeface="Hind"/>
                <a:sym typeface="Hind"/>
              </a:defRPr>
            </a:lvl5pPr>
            <a:lvl6pPr marL="2743200" marR="0" lvl="5" indent="-381000" algn="ctr" rtl="0">
              <a:lnSpc>
                <a:spcPct val="100000"/>
              </a:lnSpc>
              <a:spcBef>
                <a:spcPts val="0"/>
              </a:spcBef>
              <a:spcAft>
                <a:spcPts val="0"/>
              </a:spcAft>
              <a:buClr>
                <a:srgbClr val="1C4587"/>
              </a:buClr>
              <a:buSzPts val="2400"/>
              <a:buFont typeface="Hind"/>
              <a:buChar char="›"/>
              <a:defRPr sz="2400" b="1" i="1" u="none" strike="noStrike" cap="none">
                <a:solidFill>
                  <a:srgbClr val="FFFFFF"/>
                </a:solidFill>
                <a:latin typeface="Hind"/>
                <a:ea typeface="Hind"/>
                <a:cs typeface="Hind"/>
                <a:sym typeface="Hind"/>
              </a:defRPr>
            </a:lvl6pPr>
            <a:lvl7pPr marL="3200400" marR="0" lvl="6" indent="-381000" algn="ctr" rtl="0">
              <a:lnSpc>
                <a:spcPct val="100000"/>
              </a:lnSpc>
              <a:spcBef>
                <a:spcPts val="0"/>
              </a:spcBef>
              <a:spcAft>
                <a:spcPts val="0"/>
              </a:spcAft>
              <a:buClr>
                <a:srgbClr val="1C4587"/>
              </a:buClr>
              <a:buSzPts val="2400"/>
              <a:buFont typeface="Hind"/>
              <a:buChar char="›"/>
              <a:defRPr sz="2400" b="1" i="1" u="none" strike="noStrike" cap="none">
                <a:solidFill>
                  <a:srgbClr val="FFFFFF"/>
                </a:solidFill>
                <a:latin typeface="Hind"/>
                <a:ea typeface="Hind"/>
                <a:cs typeface="Hind"/>
                <a:sym typeface="Hind"/>
              </a:defRPr>
            </a:lvl7pPr>
            <a:lvl8pPr marL="3657600" marR="0" lvl="7" indent="-381000" algn="ctr" rtl="0">
              <a:lnSpc>
                <a:spcPct val="100000"/>
              </a:lnSpc>
              <a:spcBef>
                <a:spcPts val="0"/>
              </a:spcBef>
              <a:spcAft>
                <a:spcPts val="0"/>
              </a:spcAft>
              <a:buClr>
                <a:srgbClr val="1C4587"/>
              </a:buClr>
              <a:buSzPts val="2400"/>
              <a:buFont typeface="Hind"/>
              <a:buChar char="›"/>
              <a:defRPr sz="2400" b="1" i="1" u="none" strike="noStrike" cap="none">
                <a:solidFill>
                  <a:srgbClr val="FFFFFF"/>
                </a:solidFill>
                <a:latin typeface="Hind"/>
                <a:ea typeface="Hind"/>
                <a:cs typeface="Hind"/>
                <a:sym typeface="Hind"/>
              </a:defRPr>
            </a:lvl8pPr>
            <a:lvl9pPr marL="4114800" marR="0" lvl="8" indent="-381000" algn="ctr" rtl="0">
              <a:lnSpc>
                <a:spcPct val="100000"/>
              </a:lnSpc>
              <a:spcBef>
                <a:spcPts val="0"/>
              </a:spcBef>
              <a:spcAft>
                <a:spcPts val="0"/>
              </a:spcAft>
              <a:buClr>
                <a:srgbClr val="1C4587"/>
              </a:buClr>
              <a:buSzPts val="2400"/>
              <a:buFont typeface="Hind"/>
              <a:buChar char="»"/>
              <a:defRPr sz="2400" b="1" i="1" u="none" strike="noStrike" cap="none">
                <a:solidFill>
                  <a:srgbClr val="FFFFFF"/>
                </a:solidFill>
                <a:latin typeface="Hind"/>
                <a:ea typeface="Hind"/>
                <a:cs typeface="Hind"/>
                <a:sym typeface="Hind"/>
              </a:defRPr>
            </a:lvl9pPr>
          </a:lstStyle>
          <a:p>
            <a:pPr marL="76200" indent="0">
              <a:buFont typeface="Hind"/>
              <a:buNone/>
            </a:pPr>
            <a:r>
              <a:rPr lang="en-US" sz="2800" i="0">
                <a:ln w="10160">
                  <a:solidFill>
                    <a:schemeClr val="accent6">
                      <a:lumMod val="60000"/>
                      <a:lumOff val="40000"/>
                    </a:schemeClr>
                  </a:solidFill>
                  <a:prstDash val="solid"/>
                </a:ln>
                <a:solidFill>
                  <a:schemeClr val="tx1"/>
                </a:solidFill>
                <a:effectLst>
                  <a:glow rad="228600">
                    <a:schemeClr val="accent6">
                      <a:satMod val="175000"/>
                      <a:alpha val="40000"/>
                    </a:schemeClr>
                  </a:glow>
                  <a:outerShdw blurRad="38100" dist="22860" dir="5400000" algn="tl" rotWithShape="0">
                    <a:srgbClr val="000000">
                      <a:alpha val="30000"/>
                    </a:srgbClr>
                  </a:outerShdw>
                </a:effectLst>
                <a:latin typeface="Calibri Light" panose="020F0302020204030204" pitchFamily="34" charset="0"/>
                <a:cs typeface="Calibri Light" panose="020F0302020204030204" pitchFamily="34" charset="0"/>
              </a:rPr>
              <a:t>Running </a:t>
            </a:r>
            <a:r>
              <a:rPr lang="vi-VN" sz="2800" i="0">
                <a:ln w="10160">
                  <a:solidFill>
                    <a:schemeClr val="accent6">
                      <a:lumMod val="60000"/>
                      <a:lumOff val="40000"/>
                    </a:schemeClr>
                  </a:solidFill>
                  <a:prstDash val="solid"/>
                </a:ln>
                <a:solidFill>
                  <a:schemeClr val="tx1"/>
                </a:solidFill>
                <a:effectLst>
                  <a:glow rad="228600">
                    <a:schemeClr val="accent6">
                      <a:satMod val="175000"/>
                      <a:alpha val="40000"/>
                    </a:schemeClr>
                  </a:glow>
                  <a:outerShdw blurRad="38100" dist="22860" dir="5400000" algn="tl" rotWithShape="0">
                    <a:srgbClr val="000000">
                      <a:alpha val="30000"/>
                    </a:srgbClr>
                  </a:outerShdw>
                </a:effectLst>
                <a:latin typeface="Calibri Light" panose="020F0302020204030204" pitchFamily="34" charset="0"/>
                <a:cs typeface="Calibri Light" panose="020F0302020204030204" pitchFamily="34" charset="0"/>
              </a:rPr>
              <a:t>Spark Application</a:t>
            </a:r>
            <a:endParaRPr lang="en-US" sz="2800" i="0">
              <a:ln w="10160">
                <a:solidFill>
                  <a:schemeClr val="accent6">
                    <a:lumMod val="60000"/>
                    <a:lumOff val="40000"/>
                  </a:schemeClr>
                </a:solidFill>
                <a:prstDash val="solid"/>
              </a:ln>
              <a:solidFill>
                <a:schemeClr val="tx1"/>
              </a:solidFill>
              <a:effectLst>
                <a:glow rad="228600">
                  <a:schemeClr val="accent6">
                    <a:satMod val="175000"/>
                    <a:alpha val="40000"/>
                  </a:schemeClr>
                </a:glow>
                <a:outerShdw blurRad="38100" dist="22860" dir="5400000" algn="tl" rotWithShape="0">
                  <a:srgbClr val="000000">
                    <a:alpha val="30000"/>
                  </a:srgbClr>
                </a:outerShdw>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27355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B12C33E4-0A5A-41D5-8DF0-B19D42AD63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pic>
        <p:nvPicPr>
          <p:cNvPr id="4" name="Hình ảnh 3">
            <a:extLst>
              <a:ext uri="{FF2B5EF4-FFF2-40B4-BE49-F238E27FC236}">
                <a16:creationId xmlns:a16="http://schemas.microsoft.com/office/drawing/2014/main" id="{1A9362CD-C341-4054-A6AD-6B6986436114}"/>
              </a:ext>
            </a:extLst>
          </p:cNvPr>
          <p:cNvPicPr>
            <a:picLocks noChangeAspect="1"/>
          </p:cNvPicPr>
          <p:nvPr/>
        </p:nvPicPr>
        <p:blipFill rotWithShape="1">
          <a:blip r:embed="rId3"/>
          <a:srcRect b="18612"/>
          <a:stretch/>
        </p:blipFill>
        <p:spPr>
          <a:xfrm>
            <a:off x="526592" y="516491"/>
            <a:ext cx="3762900" cy="3899894"/>
          </a:xfrm>
          <a:prstGeom prst="rect">
            <a:avLst/>
          </a:prstGeom>
        </p:spPr>
      </p:pic>
      <p:pic>
        <p:nvPicPr>
          <p:cNvPr id="10" name="Hình ảnh 9">
            <a:extLst>
              <a:ext uri="{FF2B5EF4-FFF2-40B4-BE49-F238E27FC236}">
                <a16:creationId xmlns:a16="http://schemas.microsoft.com/office/drawing/2014/main" id="{1327287B-09AB-450B-A013-CEC234D6EE48}"/>
              </a:ext>
            </a:extLst>
          </p:cNvPr>
          <p:cNvPicPr>
            <a:picLocks noChangeAspect="1"/>
          </p:cNvPicPr>
          <p:nvPr/>
        </p:nvPicPr>
        <p:blipFill>
          <a:blip r:embed="rId4"/>
          <a:stretch>
            <a:fillRect/>
          </a:stretch>
        </p:blipFill>
        <p:spPr>
          <a:xfrm>
            <a:off x="7019561" y="1750194"/>
            <a:ext cx="1537214" cy="2199590"/>
          </a:xfrm>
          <a:prstGeom prst="rect">
            <a:avLst/>
          </a:prstGeom>
        </p:spPr>
      </p:pic>
      <p:grpSp>
        <p:nvGrpSpPr>
          <p:cNvPr id="6" name="Nhóm 5">
            <a:extLst>
              <a:ext uri="{FF2B5EF4-FFF2-40B4-BE49-F238E27FC236}">
                <a16:creationId xmlns:a16="http://schemas.microsoft.com/office/drawing/2014/main" id="{186103B8-2264-411B-B636-385CD3F14B9F}"/>
              </a:ext>
            </a:extLst>
          </p:cNvPr>
          <p:cNvGrpSpPr/>
          <p:nvPr/>
        </p:nvGrpSpPr>
        <p:grpSpPr>
          <a:xfrm>
            <a:off x="4756224" y="933443"/>
            <a:ext cx="1674685" cy="3177119"/>
            <a:chOff x="4957763" y="1458078"/>
            <a:chExt cx="1350167" cy="2505425"/>
          </a:xfrm>
        </p:grpSpPr>
        <p:pic>
          <p:nvPicPr>
            <p:cNvPr id="8" name="Hình ảnh 7">
              <a:extLst>
                <a:ext uri="{FF2B5EF4-FFF2-40B4-BE49-F238E27FC236}">
                  <a16:creationId xmlns:a16="http://schemas.microsoft.com/office/drawing/2014/main" id="{0EDCA2FE-092F-48BD-8069-1FC510372248}"/>
                </a:ext>
              </a:extLst>
            </p:cNvPr>
            <p:cNvPicPr>
              <a:picLocks noChangeAspect="1"/>
            </p:cNvPicPr>
            <p:nvPr/>
          </p:nvPicPr>
          <p:blipFill rotWithShape="1">
            <a:blip r:embed="rId5"/>
            <a:srcRect l="2437" r="1525"/>
            <a:stretch/>
          </p:blipFill>
          <p:spPr>
            <a:xfrm>
              <a:off x="4957763" y="1458078"/>
              <a:ext cx="1350167" cy="250542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pic>
        <p:pic>
          <p:nvPicPr>
            <p:cNvPr id="5" name="Hình ảnh 4">
              <a:extLst>
                <a:ext uri="{FF2B5EF4-FFF2-40B4-BE49-F238E27FC236}">
                  <a16:creationId xmlns:a16="http://schemas.microsoft.com/office/drawing/2014/main" id="{95D55CEF-CDA0-4F47-BE89-4F6E1638AEF0}"/>
                </a:ext>
              </a:extLst>
            </p:cNvPr>
            <p:cNvPicPr>
              <a:picLocks noChangeAspect="1"/>
            </p:cNvPicPr>
            <p:nvPr/>
          </p:nvPicPr>
          <p:blipFill rotWithShape="1">
            <a:blip r:embed="rId6"/>
            <a:srcRect l="44667"/>
            <a:stretch/>
          </p:blipFill>
          <p:spPr>
            <a:xfrm>
              <a:off x="6244676" y="1506846"/>
              <a:ext cx="57485" cy="240678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pic>
      </p:grpSp>
      <p:sp>
        <p:nvSpPr>
          <p:cNvPr id="11" name="Lưu đồ: Thao tác Thủ công 10">
            <a:extLst>
              <a:ext uri="{FF2B5EF4-FFF2-40B4-BE49-F238E27FC236}">
                <a16:creationId xmlns:a16="http://schemas.microsoft.com/office/drawing/2014/main" id="{81E2CEA8-085A-49C5-B7B8-6935E30D9F0C}"/>
              </a:ext>
            </a:extLst>
          </p:cNvPr>
          <p:cNvSpPr/>
          <p:nvPr/>
        </p:nvSpPr>
        <p:spPr>
          <a:xfrm rot="5400000">
            <a:off x="1851720" y="1206059"/>
            <a:ext cx="3177120" cy="2631888"/>
          </a:xfrm>
          <a:prstGeom prst="flowChartManualOperation">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Mũi tên: Phải 11">
            <a:extLst>
              <a:ext uri="{FF2B5EF4-FFF2-40B4-BE49-F238E27FC236}">
                <a16:creationId xmlns:a16="http://schemas.microsoft.com/office/drawing/2014/main" id="{64EBB653-2877-4E37-8891-40BE518EDA20}"/>
              </a:ext>
            </a:extLst>
          </p:cNvPr>
          <p:cNvSpPr/>
          <p:nvPr/>
        </p:nvSpPr>
        <p:spPr>
          <a:xfrm>
            <a:off x="6493257" y="2572505"/>
            <a:ext cx="463955" cy="47868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Hình chữ nhật 12">
            <a:extLst>
              <a:ext uri="{FF2B5EF4-FFF2-40B4-BE49-F238E27FC236}">
                <a16:creationId xmlns:a16="http://schemas.microsoft.com/office/drawing/2014/main" id="{5B80CD7D-1974-474D-BB86-3768B930ABB2}"/>
              </a:ext>
            </a:extLst>
          </p:cNvPr>
          <p:cNvSpPr/>
          <p:nvPr/>
        </p:nvSpPr>
        <p:spPr>
          <a:xfrm>
            <a:off x="7019561" y="1750194"/>
            <a:ext cx="1537214" cy="2199590"/>
          </a:xfrm>
          <a:prstGeom prst="rect">
            <a:avLst/>
          </a:prstGeom>
          <a:noFill/>
          <a:ln w="571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441640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12D9237A-1C52-44AE-B30A-F2B75453072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pic>
        <p:nvPicPr>
          <p:cNvPr id="3" name="Hình ảnh 2">
            <a:extLst>
              <a:ext uri="{FF2B5EF4-FFF2-40B4-BE49-F238E27FC236}">
                <a16:creationId xmlns:a16="http://schemas.microsoft.com/office/drawing/2014/main" id="{38D74037-5B74-4F8F-9299-A39A9666D918}"/>
              </a:ext>
            </a:extLst>
          </p:cNvPr>
          <p:cNvPicPr>
            <a:picLocks noChangeAspect="1"/>
          </p:cNvPicPr>
          <p:nvPr/>
        </p:nvPicPr>
        <p:blipFill>
          <a:blip r:embed="rId3"/>
          <a:stretch>
            <a:fillRect/>
          </a:stretch>
        </p:blipFill>
        <p:spPr>
          <a:xfrm>
            <a:off x="3356908" y="742119"/>
            <a:ext cx="2430183" cy="3477334"/>
          </a:xfrm>
          <a:prstGeom prst="rect">
            <a:avLst/>
          </a:prstGeom>
        </p:spPr>
      </p:pic>
      <p:sp>
        <p:nvSpPr>
          <p:cNvPr id="4" name="Hình chữ nhật 3">
            <a:extLst>
              <a:ext uri="{FF2B5EF4-FFF2-40B4-BE49-F238E27FC236}">
                <a16:creationId xmlns:a16="http://schemas.microsoft.com/office/drawing/2014/main" id="{7AA434C4-6CCF-4198-9C6F-C3646C2F7466}"/>
              </a:ext>
            </a:extLst>
          </p:cNvPr>
          <p:cNvSpPr/>
          <p:nvPr/>
        </p:nvSpPr>
        <p:spPr>
          <a:xfrm>
            <a:off x="3893344" y="1307306"/>
            <a:ext cx="2078831" cy="650082"/>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17" name="Picture 4" descr="Arrow Next Jooahn GIF">
            <a:extLst>
              <a:ext uri="{FF2B5EF4-FFF2-40B4-BE49-F238E27FC236}">
                <a16:creationId xmlns:a16="http://schemas.microsoft.com/office/drawing/2014/main" id="{520662EB-2F9A-4BA3-810E-B2A1E62235D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rot="16399787" flipH="1">
            <a:off x="4751792" y="1769764"/>
            <a:ext cx="1249456" cy="2449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2001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D8063D8-B2E5-481D-B6D6-DFC72E6C35AF}"/>
              </a:ext>
            </a:extLst>
          </p:cNvPr>
          <p:cNvSpPr>
            <a:spLocks noGrp="1"/>
          </p:cNvSpPr>
          <p:nvPr>
            <p:ph type="title"/>
          </p:nvPr>
        </p:nvSpPr>
        <p:spPr>
          <a:xfrm>
            <a:off x="1511822" y="2058768"/>
            <a:ext cx="2696578" cy="636000"/>
          </a:xfrm>
        </p:spPr>
        <p:txBody>
          <a:bodyPr/>
          <a:lstStyle/>
          <a:p>
            <a:r>
              <a:rPr lang="en-US"/>
              <a:t>Spark </a:t>
            </a:r>
            <a:r>
              <a:rPr lang="en-US">
                <a:solidFill>
                  <a:srgbClr val="FFC000"/>
                </a:solidFill>
              </a:rPr>
              <a:t>Context</a:t>
            </a:r>
          </a:p>
        </p:txBody>
      </p:sp>
      <p:sp>
        <p:nvSpPr>
          <p:cNvPr id="4" name="Chỗ dành sẵn cho Số hiệu Bản chiếu 3">
            <a:extLst>
              <a:ext uri="{FF2B5EF4-FFF2-40B4-BE49-F238E27FC236}">
                <a16:creationId xmlns:a16="http://schemas.microsoft.com/office/drawing/2014/main" id="{67D83ACE-37F8-44C3-A0E9-4859603D3C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pic>
        <p:nvPicPr>
          <p:cNvPr id="7172" name="Picture 4">
            <a:extLst>
              <a:ext uri="{FF2B5EF4-FFF2-40B4-BE49-F238E27FC236}">
                <a16:creationId xmlns:a16="http://schemas.microsoft.com/office/drawing/2014/main" id="{A0474862-F92E-45F0-B64C-B96AE7E8F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600" y="-8730"/>
            <a:ext cx="499427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Arrows GIFs - Get the best GIF on GIPHY">
            <a:extLst>
              <a:ext uri="{FF2B5EF4-FFF2-40B4-BE49-F238E27FC236}">
                <a16:creationId xmlns:a16="http://schemas.microsoft.com/office/drawing/2014/main" id="{59221B19-82D5-422C-AFA1-9391711DCC9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271433" y="2694768"/>
            <a:ext cx="2936967" cy="2448732"/>
          </a:xfrm>
          <a:prstGeom prst="rect">
            <a:avLst/>
          </a:prstGeom>
          <a:noFill/>
          <a:extLst>
            <a:ext uri="{909E8E84-426E-40DD-AFC4-6F175D3DCCD1}">
              <a14:hiddenFill xmlns:a14="http://schemas.microsoft.com/office/drawing/2010/main">
                <a:solidFill>
                  <a:srgbClr val="FFFFFF"/>
                </a:solidFill>
              </a14:hiddenFill>
            </a:ext>
          </a:extLst>
        </p:spPr>
      </p:pic>
      <p:sp>
        <p:nvSpPr>
          <p:cNvPr id="6" name="Tiêu đề 1">
            <a:extLst>
              <a:ext uri="{FF2B5EF4-FFF2-40B4-BE49-F238E27FC236}">
                <a16:creationId xmlns:a16="http://schemas.microsoft.com/office/drawing/2014/main" id="{FCC6123C-3532-4B8B-97BB-54A6E3A1152B}"/>
              </a:ext>
            </a:extLst>
          </p:cNvPr>
          <p:cNvSpPr txBox="1">
            <a:spLocks/>
          </p:cNvSpPr>
          <p:nvPr/>
        </p:nvSpPr>
        <p:spPr>
          <a:xfrm>
            <a:off x="949116" y="1104768"/>
            <a:ext cx="2696578"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a:t>Spark </a:t>
            </a:r>
            <a:r>
              <a:rPr lang="en-US">
                <a:solidFill>
                  <a:srgbClr val="FFC000"/>
                </a:solidFill>
              </a:rPr>
              <a:t>Session</a:t>
            </a:r>
          </a:p>
        </p:txBody>
      </p:sp>
      <p:sp>
        <p:nvSpPr>
          <p:cNvPr id="7" name="Tiêu đề 1">
            <a:extLst>
              <a:ext uri="{FF2B5EF4-FFF2-40B4-BE49-F238E27FC236}">
                <a16:creationId xmlns:a16="http://schemas.microsoft.com/office/drawing/2014/main" id="{A741BA97-0FDA-4CCC-BFEE-B04BD4F78B81}"/>
              </a:ext>
            </a:extLst>
          </p:cNvPr>
          <p:cNvSpPr txBox="1">
            <a:spLocks/>
          </p:cNvSpPr>
          <p:nvPr/>
        </p:nvSpPr>
        <p:spPr>
          <a:xfrm>
            <a:off x="256903" y="238868"/>
            <a:ext cx="2696578"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a:t>Spark </a:t>
            </a:r>
            <a:r>
              <a:rPr lang="en-US">
                <a:solidFill>
                  <a:srgbClr val="FFC000"/>
                </a:solidFill>
              </a:rPr>
              <a:t>Driver</a:t>
            </a:r>
          </a:p>
        </p:txBody>
      </p:sp>
    </p:spTree>
    <p:extLst>
      <p:ext uri="{BB962C8B-B14F-4D97-AF65-F5344CB8AC3E}">
        <p14:creationId xmlns:p14="http://schemas.microsoft.com/office/powerpoint/2010/main" val="32242231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1">
            <a:extLst>
              <a:ext uri="{FF2B5EF4-FFF2-40B4-BE49-F238E27FC236}">
                <a16:creationId xmlns:a16="http://schemas.microsoft.com/office/drawing/2014/main" id="{49B3A97A-5327-471C-9C00-F61AFB832EF2}"/>
              </a:ext>
            </a:extLst>
          </p:cNvPr>
          <p:cNvSpPr>
            <a:spLocks noGrp="1"/>
          </p:cNvSpPr>
          <p:nvPr>
            <p:ph type="title"/>
          </p:nvPr>
        </p:nvSpPr>
        <p:spPr>
          <a:xfrm>
            <a:off x="147709" y="79851"/>
            <a:ext cx="2682081" cy="636587"/>
          </a:xfrm>
        </p:spPr>
        <p:txBody>
          <a:bodyPr/>
          <a:lstStyle/>
          <a:p>
            <a:r>
              <a:rPr lang="en-US"/>
              <a:t>Spark </a:t>
            </a:r>
            <a:r>
              <a:rPr lang="en-US">
                <a:solidFill>
                  <a:srgbClr val="FFC000"/>
                </a:solidFill>
              </a:rPr>
              <a:t>Context</a:t>
            </a:r>
          </a:p>
        </p:txBody>
      </p:sp>
      <p:sp>
        <p:nvSpPr>
          <p:cNvPr id="4" name="Chỗ dành sẵn cho Số hiệu Bản chiếu 3">
            <a:extLst>
              <a:ext uri="{FF2B5EF4-FFF2-40B4-BE49-F238E27FC236}">
                <a16:creationId xmlns:a16="http://schemas.microsoft.com/office/drawing/2014/main" id="{CEA0E331-D249-4C71-9AF4-4CCCA888D7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pic>
        <p:nvPicPr>
          <p:cNvPr id="1030" name="Picture 6">
            <a:extLst>
              <a:ext uri="{FF2B5EF4-FFF2-40B4-BE49-F238E27FC236}">
                <a16:creationId xmlns:a16="http://schemas.microsoft.com/office/drawing/2014/main" id="{5C5BCCAB-56A0-4439-8B7D-8AD702C91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8638" y="0"/>
            <a:ext cx="6345237"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3" name="Đồ họa 12" descr="Left Brain with solid fill">
            <a:extLst>
              <a:ext uri="{FF2B5EF4-FFF2-40B4-BE49-F238E27FC236}">
                <a16:creationId xmlns:a16="http://schemas.microsoft.com/office/drawing/2014/main" id="{2CCE3687-C10A-4B77-BEE2-EF2396776F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7878" y="2762246"/>
            <a:ext cx="398146" cy="398146"/>
          </a:xfrm>
          <a:prstGeom prst="rect">
            <a:avLst/>
          </a:prstGeom>
        </p:spPr>
      </p:pic>
      <p:pic>
        <p:nvPicPr>
          <p:cNvPr id="3" name="Đồ họa 2" descr="Arrow: Rotate right with solid fill">
            <a:extLst>
              <a:ext uri="{FF2B5EF4-FFF2-40B4-BE49-F238E27FC236}">
                <a16:creationId xmlns:a16="http://schemas.microsoft.com/office/drawing/2014/main" id="{791B0232-A061-4BAD-97B5-3A6E627A5D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82813" y="1132136"/>
            <a:ext cx="914400" cy="914400"/>
          </a:xfrm>
          <a:prstGeom prst="rect">
            <a:avLst/>
          </a:prstGeom>
        </p:spPr>
      </p:pic>
      <p:pic>
        <p:nvPicPr>
          <p:cNvPr id="12" name="Đồ họa 11" descr="Arrow: Rotate right with solid fill">
            <a:extLst>
              <a:ext uri="{FF2B5EF4-FFF2-40B4-BE49-F238E27FC236}">
                <a16:creationId xmlns:a16="http://schemas.microsoft.com/office/drawing/2014/main" id="{35B1C697-578A-407F-9900-EA00EEECAF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6907850" y="2703192"/>
            <a:ext cx="914400" cy="914400"/>
          </a:xfrm>
          <a:prstGeom prst="rect">
            <a:avLst/>
          </a:prstGeom>
        </p:spPr>
      </p:pic>
      <p:pic>
        <p:nvPicPr>
          <p:cNvPr id="14" name="Đồ họa 13" descr="Arrow: Rotate right with solid fill">
            <a:extLst>
              <a:ext uri="{FF2B5EF4-FFF2-40B4-BE49-F238E27FC236}">
                <a16:creationId xmlns:a16="http://schemas.microsoft.com/office/drawing/2014/main" id="{5C661973-F9D2-461E-8E5F-B933482029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72137" y="1525908"/>
            <a:ext cx="914400" cy="914400"/>
          </a:xfrm>
          <a:prstGeom prst="rect">
            <a:avLst/>
          </a:prstGeom>
        </p:spPr>
      </p:pic>
    </p:spTree>
    <p:extLst>
      <p:ext uri="{BB962C8B-B14F-4D97-AF65-F5344CB8AC3E}">
        <p14:creationId xmlns:p14="http://schemas.microsoft.com/office/powerpoint/2010/main" val="4574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3DBE3F9-A3FE-47CD-B10E-63BA5954264E}"/>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6DCA58D5-B97F-4933-BD66-75B27D8AC9F7}"/>
              </a:ext>
            </a:extLst>
          </p:cNvPr>
          <p:cNvSpPr>
            <a:spLocks noGrp="1"/>
          </p:cNvSpPr>
          <p:nvPr>
            <p:ph type="body" idx="1"/>
          </p:nvPr>
        </p:nvSpPr>
        <p:spPr/>
        <p:txBody>
          <a:bodyPr/>
          <a:lstStyle/>
          <a:p>
            <a:endParaRPr lang="en-US"/>
          </a:p>
        </p:txBody>
      </p:sp>
      <p:sp>
        <p:nvSpPr>
          <p:cNvPr id="4" name="Chỗ dành sẵn cho Số hiệu Bản chiếu 3">
            <a:extLst>
              <a:ext uri="{FF2B5EF4-FFF2-40B4-BE49-F238E27FC236}">
                <a16:creationId xmlns:a16="http://schemas.microsoft.com/office/drawing/2014/main" id="{339C7E2B-0E0A-4933-A773-7414BA40535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pic>
        <p:nvPicPr>
          <p:cNvPr id="5" name="Hình ảnh 4">
            <a:extLst>
              <a:ext uri="{FF2B5EF4-FFF2-40B4-BE49-F238E27FC236}">
                <a16:creationId xmlns:a16="http://schemas.microsoft.com/office/drawing/2014/main" id="{29038A65-D8A4-4746-837C-6009D6B05C07}"/>
              </a:ext>
            </a:extLst>
          </p:cNvPr>
          <p:cNvPicPr>
            <a:picLocks noChangeAspect="1"/>
          </p:cNvPicPr>
          <p:nvPr/>
        </p:nvPicPr>
        <p:blipFill>
          <a:blip r:embed="rId2"/>
          <a:stretch>
            <a:fillRect/>
          </a:stretch>
        </p:blipFill>
        <p:spPr>
          <a:xfrm>
            <a:off x="0" y="604863"/>
            <a:ext cx="9128679" cy="3906682"/>
          </a:xfrm>
          <a:prstGeom prst="rect">
            <a:avLst/>
          </a:prstGeom>
        </p:spPr>
      </p:pic>
    </p:spTree>
    <p:extLst>
      <p:ext uri="{BB962C8B-B14F-4D97-AF65-F5344CB8AC3E}">
        <p14:creationId xmlns:p14="http://schemas.microsoft.com/office/powerpoint/2010/main" val="34549832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18593D8-2602-4135-B956-5B173693AA35}"/>
              </a:ext>
            </a:extLst>
          </p:cNvPr>
          <p:cNvSpPr>
            <a:spLocks noGrp="1"/>
          </p:cNvSpPr>
          <p:nvPr>
            <p:ph type="title"/>
          </p:nvPr>
        </p:nvSpPr>
        <p:spPr>
          <a:xfrm>
            <a:off x="984960" y="322899"/>
            <a:ext cx="5972100" cy="636000"/>
          </a:xfrm>
        </p:spPr>
        <p:txBody>
          <a:bodyPr/>
          <a:lstStyle/>
          <a:p>
            <a:r>
              <a:rPr lang="en-US"/>
              <a:t>RDD GRAPH</a:t>
            </a:r>
          </a:p>
        </p:txBody>
      </p:sp>
      <p:sp>
        <p:nvSpPr>
          <p:cNvPr id="3" name="Chỗ dành sẵn cho Văn bản 2">
            <a:extLst>
              <a:ext uri="{FF2B5EF4-FFF2-40B4-BE49-F238E27FC236}">
                <a16:creationId xmlns:a16="http://schemas.microsoft.com/office/drawing/2014/main" id="{A62F9793-CB62-4967-82BB-839E42D3B874}"/>
              </a:ext>
            </a:extLst>
          </p:cNvPr>
          <p:cNvSpPr>
            <a:spLocks noGrp="1"/>
          </p:cNvSpPr>
          <p:nvPr>
            <p:ph type="body" idx="1"/>
          </p:nvPr>
        </p:nvSpPr>
        <p:spPr/>
        <p:txBody>
          <a:bodyPr/>
          <a:lstStyle/>
          <a:p>
            <a:endParaRPr lang="en-US"/>
          </a:p>
        </p:txBody>
      </p:sp>
      <p:sp>
        <p:nvSpPr>
          <p:cNvPr id="4" name="Chỗ dành sẵn cho Số hiệu Bản chiếu 3">
            <a:extLst>
              <a:ext uri="{FF2B5EF4-FFF2-40B4-BE49-F238E27FC236}">
                <a16:creationId xmlns:a16="http://schemas.microsoft.com/office/drawing/2014/main" id="{9D3BF871-EC0B-485A-8C71-396B2E8B81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pic>
        <p:nvPicPr>
          <p:cNvPr id="3074" name="Picture 2" descr="Spark RDD Transformations with examples — SparkByExamples">
            <a:extLst>
              <a:ext uri="{FF2B5EF4-FFF2-40B4-BE49-F238E27FC236}">
                <a16:creationId xmlns:a16="http://schemas.microsoft.com/office/drawing/2014/main" id="{CE685D2E-B269-415B-BCF0-976B82D814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0785" y="1161174"/>
            <a:ext cx="4099560" cy="35630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ntroduction to Apache Spark">
            <a:extLst>
              <a:ext uri="{FF2B5EF4-FFF2-40B4-BE49-F238E27FC236}">
                <a16:creationId xmlns:a16="http://schemas.microsoft.com/office/drawing/2014/main" id="{D237FC10-12F6-4518-A45D-B056A26DA0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 y="1161174"/>
            <a:ext cx="4762500" cy="3575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4910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Văn bản 2">
            <a:extLst>
              <a:ext uri="{FF2B5EF4-FFF2-40B4-BE49-F238E27FC236}">
                <a16:creationId xmlns:a16="http://schemas.microsoft.com/office/drawing/2014/main" id="{C9FBACCE-DF3E-4AAD-84F9-DC0A475CE59B}"/>
              </a:ext>
            </a:extLst>
          </p:cNvPr>
          <p:cNvSpPr>
            <a:spLocks noGrp="1"/>
          </p:cNvSpPr>
          <p:nvPr>
            <p:ph type="body" idx="1"/>
          </p:nvPr>
        </p:nvSpPr>
        <p:spPr>
          <a:xfrm>
            <a:off x="699888" y="245650"/>
            <a:ext cx="6327312" cy="636000"/>
          </a:xfrm>
        </p:spPr>
        <p:txBody>
          <a:bodyPr/>
          <a:lstStyle/>
          <a:p>
            <a:r>
              <a:rPr lang="en-US" dirty="0" err="1">
                <a:latin typeface="Abadi" panose="020B0604020104020204" pitchFamily="34" charset="0"/>
              </a:rPr>
              <a:t>Giai</a:t>
            </a:r>
            <a:r>
              <a:rPr lang="en-US" dirty="0">
                <a:latin typeface="Abadi" panose="020B0604020104020204" pitchFamily="34" charset="0"/>
              </a:rPr>
              <a:t> </a:t>
            </a:r>
            <a:r>
              <a:rPr lang="en-US" dirty="0" err="1">
                <a:latin typeface="Abadi" panose="020B0604020104020204" pitchFamily="34" charset="0"/>
              </a:rPr>
              <a:t>đoạn</a:t>
            </a:r>
            <a:r>
              <a:rPr lang="en-US" dirty="0">
                <a:latin typeface="Abadi" panose="020B0604020104020204" pitchFamily="34" charset="0"/>
              </a:rPr>
              <a:t> này, RDD </a:t>
            </a:r>
            <a:r>
              <a:rPr lang="en-US" dirty="0" err="1">
                <a:latin typeface="Abadi" panose="020B0604020104020204" pitchFamily="34" charset="0"/>
              </a:rPr>
              <a:t>sẽ</a:t>
            </a:r>
            <a:r>
              <a:rPr lang="en-US" dirty="0">
                <a:latin typeface="Abadi" panose="020B0604020104020204" pitchFamily="34" charset="0"/>
              </a:rPr>
              <a:t> chuyển sang Stages</a:t>
            </a:r>
          </a:p>
          <a:p>
            <a:endParaRPr lang="en-US" dirty="0">
              <a:latin typeface="Abadi" panose="020B0604020104020204" pitchFamily="34" charset="0"/>
            </a:endParaRPr>
          </a:p>
        </p:txBody>
      </p:sp>
      <p:sp>
        <p:nvSpPr>
          <p:cNvPr id="4" name="Chỗ dành sẵn cho Số hiệu Bản chiếu 3">
            <a:extLst>
              <a:ext uri="{FF2B5EF4-FFF2-40B4-BE49-F238E27FC236}">
                <a16:creationId xmlns:a16="http://schemas.microsoft.com/office/drawing/2014/main" id="{653DB5A6-8BAE-47B1-9979-B870E8BE4A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
        <p:nvSpPr>
          <p:cNvPr id="7" name="AutoShape 6">
            <a:extLst>
              <a:ext uri="{FF2B5EF4-FFF2-40B4-BE49-F238E27FC236}">
                <a16:creationId xmlns:a16="http://schemas.microsoft.com/office/drawing/2014/main" id="{378224D6-4FC1-4746-AB5C-0525EE71767E}"/>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Hình ảnh 8">
            <a:extLst>
              <a:ext uri="{FF2B5EF4-FFF2-40B4-BE49-F238E27FC236}">
                <a16:creationId xmlns:a16="http://schemas.microsoft.com/office/drawing/2014/main" id="{794A5AAD-098B-4914-A2B5-51A6BC7C6E6B}"/>
              </a:ext>
            </a:extLst>
          </p:cNvPr>
          <p:cNvPicPr>
            <a:picLocks noChangeAspect="1"/>
          </p:cNvPicPr>
          <p:nvPr/>
        </p:nvPicPr>
        <p:blipFill rotWithShape="1">
          <a:blip r:embed="rId2"/>
          <a:srcRect t="2956"/>
          <a:stretch/>
        </p:blipFill>
        <p:spPr>
          <a:xfrm>
            <a:off x="113678" y="926417"/>
            <a:ext cx="8916644" cy="3882758"/>
          </a:xfrm>
          <a:prstGeom prst="rect">
            <a:avLst/>
          </a:prstGeom>
        </p:spPr>
      </p:pic>
    </p:spTree>
    <p:extLst>
      <p:ext uri="{BB962C8B-B14F-4D97-AF65-F5344CB8AC3E}">
        <p14:creationId xmlns:p14="http://schemas.microsoft.com/office/powerpoint/2010/main" val="4303851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06B9A4D-621D-4A7F-A2F5-554B8CC38C3B}"/>
              </a:ext>
            </a:extLst>
          </p:cNvPr>
          <p:cNvSpPr>
            <a:spLocks noGrp="1"/>
          </p:cNvSpPr>
          <p:nvPr>
            <p:ph type="title"/>
          </p:nvPr>
        </p:nvSpPr>
        <p:spPr/>
        <p:txBody>
          <a:bodyPr/>
          <a:lstStyle/>
          <a:p>
            <a:endParaRPr lang="en-US"/>
          </a:p>
        </p:txBody>
      </p:sp>
      <p:sp>
        <p:nvSpPr>
          <p:cNvPr id="3" name="Chỗ dành sẵn cho Văn bản 2">
            <a:extLst>
              <a:ext uri="{FF2B5EF4-FFF2-40B4-BE49-F238E27FC236}">
                <a16:creationId xmlns:a16="http://schemas.microsoft.com/office/drawing/2014/main" id="{35172560-CD82-40A0-837A-06E0A7587202}"/>
              </a:ext>
            </a:extLst>
          </p:cNvPr>
          <p:cNvSpPr>
            <a:spLocks noGrp="1"/>
          </p:cNvSpPr>
          <p:nvPr>
            <p:ph type="body" idx="1"/>
          </p:nvPr>
        </p:nvSpPr>
        <p:spPr/>
        <p:txBody>
          <a:bodyPr/>
          <a:lstStyle/>
          <a:p>
            <a:endParaRPr lang="en-US"/>
          </a:p>
        </p:txBody>
      </p:sp>
      <p:sp>
        <p:nvSpPr>
          <p:cNvPr id="4" name="Chỗ dành sẵn cho Số hiệu Bản chiếu 3">
            <a:extLst>
              <a:ext uri="{FF2B5EF4-FFF2-40B4-BE49-F238E27FC236}">
                <a16:creationId xmlns:a16="http://schemas.microsoft.com/office/drawing/2014/main" id="{AB445588-DBEB-41E1-8B04-674C16B5F7E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pic>
        <p:nvPicPr>
          <p:cNvPr id="13314" name="Picture 2">
            <a:extLst>
              <a:ext uri="{FF2B5EF4-FFF2-40B4-BE49-F238E27FC236}">
                <a16:creationId xmlns:a16="http://schemas.microsoft.com/office/drawing/2014/main" id="{FCE5E0FF-3975-4301-B1CD-BC4A08524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780" y="670560"/>
            <a:ext cx="6781800" cy="4381500"/>
          </a:xfrm>
          <a:prstGeom prst="rect">
            <a:avLst/>
          </a:prstGeom>
          <a:noFill/>
          <a:extLst>
            <a:ext uri="{909E8E84-426E-40DD-AFC4-6F175D3DCCD1}">
              <a14:hiddenFill xmlns:a14="http://schemas.microsoft.com/office/drawing/2010/main">
                <a:solidFill>
                  <a:srgbClr val="FFFFFF"/>
                </a:solidFill>
              </a14:hiddenFill>
            </a:ext>
          </a:extLst>
        </p:spPr>
      </p:pic>
      <p:sp>
        <p:nvSpPr>
          <p:cNvPr id="6" name="Tiêu đề 1">
            <a:extLst>
              <a:ext uri="{FF2B5EF4-FFF2-40B4-BE49-F238E27FC236}">
                <a16:creationId xmlns:a16="http://schemas.microsoft.com/office/drawing/2014/main" id="{25901659-23FA-45B4-858F-67973CEA6AA8}"/>
              </a:ext>
            </a:extLst>
          </p:cNvPr>
          <p:cNvSpPr txBox="1">
            <a:spLocks/>
          </p:cNvSpPr>
          <p:nvPr/>
        </p:nvSpPr>
        <p:spPr>
          <a:xfrm>
            <a:off x="906780" y="92452"/>
            <a:ext cx="5972100"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3600" dirty="0">
                <a:solidFill>
                  <a:srgbClr val="92D050"/>
                </a:solidFill>
              </a:rPr>
              <a:t>S</a:t>
            </a:r>
            <a:r>
              <a:rPr lang="en-US" sz="3600" dirty="0"/>
              <a:t>tage in </a:t>
            </a:r>
            <a:r>
              <a:rPr lang="en-US" sz="3600" dirty="0" err="1"/>
              <a:t>DAGScheduler</a:t>
            </a:r>
            <a:endParaRPr lang="en-US" sz="3600" dirty="0"/>
          </a:p>
        </p:txBody>
      </p:sp>
      <p:sp>
        <p:nvSpPr>
          <p:cNvPr id="5" name="Hình chữ nhật: Góc Tròn 4">
            <a:extLst>
              <a:ext uri="{FF2B5EF4-FFF2-40B4-BE49-F238E27FC236}">
                <a16:creationId xmlns:a16="http://schemas.microsoft.com/office/drawing/2014/main" id="{DCF71010-0FEA-47B3-AED4-C449AAAF602B}"/>
              </a:ext>
            </a:extLst>
          </p:cNvPr>
          <p:cNvSpPr/>
          <p:nvPr/>
        </p:nvSpPr>
        <p:spPr>
          <a:xfrm>
            <a:off x="4943474" y="2232357"/>
            <a:ext cx="1193007" cy="303676"/>
          </a:xfrm>
          <a:prstGeom prst="roundRect">
            <a:avLst/>
          </a:prstGeom>
          <a:solidFill>
            <a:srgbClr val="FFD47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a:t>
            </a:r>
          </a:p>
        </p:txBody>
      </p:sp>
      <p:sp>
        <p:nvSpPr>
          <p:cNvPr id="8" name="Hình chữ nhật: Góc Tròn 7">
            <a:extLst>
              <a:ext uri="{FF2B5EF4-FFF2-40B4-BE49-F238E27FC236}">
                <a16:creationId xmlns:a16="http://schemas.microsoft.com/office/drawing/2014/main" id="{8762905E-FAD6-494C-AB08-785AACD3EB90}"/>
              </a:ext>
            </a:extLst>
          </p:cNvPr>
          <p:cNvSpPr/>
          <p:nvPr/>
        </p:nvSpPr>
        <p:spPr>
          <a:xfrm>
            <a:off x="6280278" y="2141247"/>
            <a:ext cx="1249235" cy="303676"/>
          </a:xfrm>
          <a:prstGeom prst="roundRect">
            <a:avLst/>
          </a:prstGeom>
          <a:solidFill>
            <a:srgbClr val="FFD47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a:t>
            </a:r>
          </a:p>
        </p:txBody>
      </p:sp>
      <p:sp>
        <p:nvSpPr>
          <p:cNvPr id="9" name="Hình chữ nhật: Góc Tròn 8">
            <a:extLst>
              <a:ext uri="{FF2B5EF4-FFF2-40B4-BE49-F238E27FC236}">
                <a16:creationId xmlns:a16="http://schemas.microsoft.com/office/drawing/2014/main" id="{7EC01B1F-83F7-4CD3-BA7B-FF7099FBA2D0}"/>
              </a:ext>
            </a:extLst>
          </p:cNvPr>
          <p:cNvSpPr/>
          <p:nvPr/>
        </p:nvSpPr>
        <p:spPr>
          <a:xfrm>
            <a:off x="5631655" y="2745563"/>
            <a:ext cx="1247225" cy="303676"/>
          </a:xfrm>
          <a:prstGeom prst="roundRect">
            <a:avLst/>
          </a:prstGeom>
          <a:solidFill>
            <a:srgbClr val="FFD479"/>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a:t>
            </a:r>
          </a:p>
        </p:txBody>
      </p:sp>
    </p:spTree>
    <p:extLst>
      <p:ext uri="{BB962C8B-B14F-4D97-AF65-F5344CB8AC3E}">
        <p14:creationId xmlns:p14="http://schemas.microsoft.com/office/powerpoint/2010/main" val="525941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2" name="Google Shape;282;p25"/>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5" name="Picture 4" descr="Diagram&#10;&#10;Description automatically generated">
            <a:extLst>
              <a:ext uri="{FF2B5EF4-FFF2-40B4-BE49-F238E27FC236}">
                <a16:creationId xmlns:a16="http://schemas.microsoft.com/office/drawing/2014/main" id="{968BA1FA-14B0-4382-BEC5-8EDBE58AA477}"/>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428127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3D2F78E8-B6BD-499E-AAAC-08D04F00056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pic>
        <p:nvPicPr>
          <p:cNvPr id="7170" name="Picture 2" descr="Spark. Anatomy of Spark application - Blog | luminousmen">
            <a:extLst>
              <a:ext uri="{FF2B5EF4-FFF2-40B4-BE49-F238E27FC236}">
                <a16:creationId xmlns:a16="http://schemas.microsoft.com/office/drawing/2014/main" id="{7DC09EB7-269C-49D2-BC3E-F875DA682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38" y="0"/>
            <a:ext cx="84423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9289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C5B4570-15F6-4494-952F-953C0C56D7ED}"/>
              </a:ext>
            </a:extLst>
          </p:cNvPr>
          <p:cNvSpPr>
            <a:spLocks noGrp="1"/>
          </p:cNvSpPr>
          <p:nvPr>
            <p:ph type="title"/>
          </p:nvPr>
        </p:nvSpPr>
        <p:spPr>
          <a:xfrm>
            <a:off x="696794" y="270503"/>
            <a:ext cx="5972100" cy="636000"/>
          </a:xfrm>
        </p:spPr>
        <p:txBody>
          <a:bodyPr/>
          <a:lstStyle/>
          <a:p>
            <a:r>
              <a:rPr lang="en-US" dirty="0" err="1">
                <a:effectLst/>
              </a:rPr>
              <a:t>DAGScheduler</a:t>
            </a:r>
            <a:endParaRPr lang="en-US" dirty="0"/>
          </a:p>
        </p:txBody>
      </p:sp>
      <p:sp>
        <p:nvSpPr>
          <p:cNvPr id="3" name="Chỗ dành sẵn cho Văn bản 2">
            <a:extLst>
              <a:ext uri="{FF2B5EF4-FFF2-40B4-BE49-F238E27FC236}">
                <a16:creationId xmlns:a16="http://schemas.microsoft.com/office/drawing/2014/main" id="{38DE7FC5-37D1-47B5-9987-FDB1F00C4FE0}"/>
              </a:ext>
            </a:extLst>
          </p:cNvPr>
          <p:cNvSpPr>
            <a:spLocks noGrp="1"/>
          </p:cNvSpPr>
          <p:nvPr>
            <p:ph type="body" idx="1"/>
          </p:nvPr>
        </p:nvSpPr>
        <p:spPr>
          <a:xfrm>
            <a:off x="878163" y="906503"/>
            <a:ext cx="5972100" cy="540044"/>
          </a:xfrm>
        </p:spPr>
        <p:txBody>
          <a:bodyPr/>
          <a:lstStyle/>
          <a:p>
            <a:r>
              <a:rPr lang="en-US" dirty="0"/>
              <a:t>Stage -&gt; </a:t>
            </a:r>
            <a:r>
              <a:rPr lang="en-US" dirty="0" err="1"/>
              <a:t>TaskSet</a:t>
            </a:r>
            <a:endParaRPr lang="en-US" dirty="0"/>
          </a:p>
          <a:p>
            <a:pPr>
              <a:buFont typeface="Arial" panose="020B0604020202020204" pitchFamily="34" charset="0"/>
              <a:buChar char="•"/>
            </a:pPr>
            <a:r>
              <a:rPr lang="en-US" dirty="0" err="1"/>
              <a:t>TaskSet</a:t>
            </a:r>
            <a:r>
              <a:rPr lang="en-US" dirty="0"/>
              <a:t> is a set of tasks submitted to computing missing partitions of a particular stage</a:t>
            </a:r>
          </a:p>
          <a:p>
            <a:pPr>
              <a:buFont typeface="Arial" panose="020B0604020202020204" pitchFamily="34" charset="0"/>
              <a:buChar char="•"/>
            </a:pPr>
            <a:r>
              <a:rPr lang="en-US" dirty="0"/>
              <a:t>A stage can correspond to multiple </a:t>
            </a:r>
            <a:r>
              <a:rPr lang="en-US" dirty="0" err="1"/>
              <a:t>TaskSets</a:t>
            </a:r>
            <a:endParaRPr lang="en-US" dirty="0"/>
          </a:p>
          <a:p>
            <a:endParaRPr lang="en-US" dirty="0"/>
          </a:p>
        </p:txBody>
      </p:sp>
      <p:sp>
        <p:nvSpPr>
          <p:cNvPr id="4" name="Chỗ dành sẵn cho Số hiệu Bản chiếu 3">
            <a:extLst>
              <a:ext uri="{FF2B5EF4-FFF2-40B4-BE49-F238E27FC236}">
                <a16:creationId xmlns:a16="http://schemas.microsoft.com/office/drawing/2014/main" id="{269FF59D-88F0-400E-9EF7-76B5570652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Tree>
    <p:extLst>
      <p:ext uri="{BB962C8B-B14F-4D97-AF65-F5344CB8AC3E}">
        <p14:creationId xmlns:p14="http://schemas.microsoft.com/office/powerpoint/2010/main" val="18948738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142AEBD-5FD8-4A71-8E07-30F17EB0356E}"/>
              </a:ext>
            </a:extLst>
          </p:cNvPr>
          <p:cNvSpPr>
            <a:spLocks noGrp="1"/>
          </p:cNvSpPr>
          <p:nvPr>
            <p:ph type="title"/>
          </p:nvPr>
        </p:nvSpPr>
        <p:spPr/>
        <p:txBody>
          <a:bodyPr/>
          <a:lstStyle/>
          <a:p>
            <a:br>
              <a:rPr lang="en-US" b="1" dirty="0"/>
            </a:br>
            <a:br>
              <a:rPr lang="en-US" dirty="0"/>
            </a:br>
            <a:r>
              <a:rPr lang="en-US" b="0" dirty="0">
                <a:ln w="0"/>
                <a:solidFill>
                  <a:schemeClr val="accent1"/>
                </a:solidFill>
                <a:effectLst>
                  <a:outerShdw blurRad="38100" dist="25400" dir="5400000" algn="ctr" rotWithShape="0">
                    <a:srgbClr val="6E747A">
                      <a:alpha val="43000"/>
                    </a:srgbClr>
                  </a:outerShdw>
                </a:effectLst>
              </a:rPr>
              <a:t>Worker</a:t>
            </a:r>
            <a:r>
              <a:rPr lang="en-US" b="1" dirty="0"/>
              <a:t>/</a:t>
            </a:r>
            <a:endParaRPr lang="en-US" dirty="0"/>
          </a:p>
        </p:txBody>
      </p:sp>
      <p:sp>
        <p:nvSpPr>
          <p:cNvPr id="3" name="Chỗ dành sẵn cho Văn bản 2">
            <a:extLst>
              <a:ext uri="{FF2B5EF4-FFF2-40B4-BE49-F238E27FC236}">
                <a16:creationId xmlns:a16="http://schemas.microsoft.com/office/drawing/2014/main" id="{394139E0-481F-4255-913B-263EADF39DF4}"/>
              </a:ext>
            </a:extLst>
          </p:cNvPr>
          <p:cNvSpPr>
            <a:spLocks noGrp="1"/>
          </p:cNvSpPr>
          <p:nvPr>
            <p:ph type="body" idx="1"/>
          </p:nvPr>
        </p:nvSpPr>
        <p:spPr/>
        <p:txBody>
          <a:bodyPr/>
          <a:lstStyle/>
          <a:p>
            <a:r>
              <a:rPr lang="en-US" dirty="0"/>
              <a:t>A container for executors </a:t>
            </a:r>
          </a:p>
          <a:p>
            <a:r>
              <a:rPr lang="en-US" dirty="0"/>
              <a:t>Executors provide:</a:t>
            </a:r>
            <a:br>
              <a:rPr lang="en-US" dirty="0"/>
            </a:br>
            <a:r>
              <a:rPr lang="en-US" dirty="0"/>
              <a:t>Threads: run Tasks </a:t>
            </a:r>
            <a:br>
              <a:rPr lang="en-US" dirty="0"/>
            </a:br>
            <a:r>
              <a:rPr lang="en-US" dirty="0" err="1"/>
              <a:t>BlockManager</a:t>
            </a:r>
            <a:r>
              <a:rPr lang="en-US" dirty="0"/>
              <a:t>: store/serve blocks</a:t>
            </a:r>
          </a:p>
        </p:txBody>
      </p:sp>
      <p:sp>
        <p:nvSpPr>
          <p:cNvPr id="4" name="Chỗ dành sẵn cho Số hiệu Bản chiếu 3">
            <a:extLst>
              <a:ext uri="{FF2B5EF4-FFF2-40B4-BE49-F238E27FC236}">
                <a16:creationId xmlns:a16="http://schemas.microsoft.com/office/drawing/2014/main" id="{E379CC76-89B6-4F25-887D-90ABE5862D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sp>
        <p:nvSpPr>
          <p:cNvPr id="5" name="Tiêu đề 1">
            <a:extLst>
              <a:ext uri="{FF2B5EF4-FFF2-40B4-BE49-F238E27FC236}">
                <a16:creationId xmlns:a16="http://schemas.microsoft.com/office/drawing/2014/main" id="{AD509DBD-70A6-4AAA-AEAD-26CD15165BDB}"/>
              </a:ext>
            </a:extLst>
          </p:cNvPr>
          <p:cNvSpPr txBox="1">
            <a:spLocks/>
          </p:cNvSpPr>
          <p:nvPr/>
        </p:nvSpPr>
        <p:spPr>
          <a:xfrm>
            <a:off x="2584600" y="950020"/>
            <a:ext cx="5972175" cy="63658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spc="50" dirty="0" err="1">
                <a:ln w="9525" cmpd="sng">
                  <a:solidFill>
                    <a:schemeClr val="accent1"/>
                  </a:solidFill>
                  <a:prstDash val="solid"/>
                </a:ln>
                <a:solidFill>
                  <a:srgbClr val="70AD47">
                    <a:tint val="1000"/>
                  </a:srgbClr>
                </a:solidFill>
                <a:effectLst>
                  <a:glow rad="38100">
                    <a:schemeClr val="accent1">
                      <a:alpha val="40000"/>
                    </a:schemeClr>
                  </a:glow>
                </a:effectLst>
                <a:latin typeface="Kristen ITC" panose="03050502040202030202" pitchFamily="66" charset="0"/>
              </a:rPr>
              <a:t>Excutors</a:t>
            </a:r>
            <a:endParaRPr lang="en-US" sz="2800" b="1" spc="50" dirty="0">
              <a:ln w="9525" cmpd="sng">
                <a:solidFill>
                  <a:schemeClr val="accent1"/>
                </a:solidFill>
                <a:prstDash val="solid"/>
              </a:ln>
              <a:solidFill>
                <a:srgbClr val="70AD47">
                  <a:tint val="1000"/>
                </a:srgbClr>
              </a:solidFill>
              <a:effectLst>
                <a:glow rad="38100">
                  <a:schemeClr val="accent1">
                    <a:alpha val="40000"/>
                  </a:schemeClr>
                </a:glow>
              </a:effectLst>
              <a:latin typeface="Kristen ITC" panose="03050502040202030202" pitchFamily="66" charset="0"/>
            </a:endParaRPr>
          </a:p>
        </p:txBody>
      </p:sp>
    </p:spTree>
    <p:extLst>
      <p:ext uri="{BB962C8B-B14F-4D97-AF65-F5344CB8AC3E}">
        <p14:creationId xmlns:p14="http://schemas.microsoft.com/office/powerpoint/2010/main" val="6688306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D2DA677-AC9C-4E62-9C81-6F12C021A413}"/>
              </a:ext>
            </a:extLst>
          </p:cNvPr>
          <p:cNvSpPr>
            <a:spLocks noGrp="1"/>
          </p:cNvSpPr>
          <p:nvPr>
            <p:ph type="title"/>
          </p:nvPr>
        </p:nvSpPr>
        <p:spPr>
          <a:xfrm>
            <a:off x="700088" y="405142"/>
            <a:ext cx="5972100" cy="636000"/>
          </a:xfrm>
        </p:spPr>
        <p:txBody>
          <a:bodyPr/>
          <a:lstStyle/>
          <a:p>
            <a:r>
              <a:rPr lang="en-US" dirty="0" err="1">
                <a:effectLst/>
              </a:rPr>
              <a:t>TaskScheduler</a:t>
            </a:r>
            <a:r>
              <a:rPr lang="en-US" dirty="0">
                <a:effectLst/>
              </a:rPr>
              <a:t>:</a:t>
            </a:r>
            <a:endParaRPr lang="en-US" dirty="0"/>
          </a:p>
        </p:txBody>
      </p:sp>
      <p:sp>
        <p:nvSpPr>
          <p:cNvPr id="3" name="Chỗ dành sẵn cho Văn bản 2">
            <a:extLst>
              <a:ext uri="{FF2B5EF4-FFF2-40B4-BE49-F238E27FC236}">
                <a16:creationId xmlns:a16="http://schemas.microsoft.com/office/drawing/2014/main" id="{CDA0BAA7-D16F-416B-8658-2C434A760099}"/>
              </a:ext>
            </a:extLst>
          </p:cNvPr>
          <p:cNvSpPr>
            <a:spLocks noGrp="1"/>
          </p:cNvSpPr>
          <p:nvPr>
            <p:ph type="body" idx="1"/>
          </p:nvPr>
        </p:nvSpPr>
        <p:spPr/>
        <p:txBody>
          <a:bodyPr/>
          <a:lstStyle/>
          <a:p>
            <a:endParaRPr lang="en-US"/>
          </a:p>
        </p:txBody>
      </p:sp>
      <p:sp>
        <p:nvSpPr>
          <p:cNvPr id="4" name="Chỗ dành sẵn cho Số hiệu Bản chiếu 3">
            <a:extLst>
              <a:ext uri="{FF2B5EF4-FFF2-40B4-BE49-F238E27FC236}">
                <a16:creationId xmlns:a16="http://schemas.microsoft.com/office/drawing/2014/main" id="{F759479B-3C12-4857-A14B-2BF25116DB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pic>
        <p:nvPicPr>
          <p:cNvPr id="10" name="Hình ảnh 9">
            <a:extLst>
              <a:ext uri="{FF2B5EF4-FFF2-40B4-BE49-F238E27FC236}">
                <a16:creationId xmlns:a16="http://schemas.microsoft.com/office/drawing/2014/main" id="{CA6DD5B6-CFA0-44FC-9B38-EF9AF9F32E69}"/>
              </a:ext>
            </a:extLst>
          </p:cNvPr>
          <p:cNvPicPr>
            <a:picLocks noChangeAspect="1"/>
          </p:cNvPicPr>
          <p:nvPr/>
        </p:nvPicPr>
        <p:blipFill>
          <a:blip r:embed="rId3"/>
          <a:stretch>
            <a:fillRect/>
          </a:stretch>
        </p:blipFill>
        <p:spPr>
          <a:xfrm>
            <a:off x="4506093" y="1346636"/>
            <a:ext cx="3524742" cy="3372321"/>
          </a:xfrm>
          <a:prstGeom prst="rect">
            <a:avLst/>
          </a:prstGeom>
        </p:spPr>
      </p:pic>
      <p:pic>
        <p:nvPicPr>
          <p:cNvPr id="12" name="Hình ảnh 11">
            <a:extLst>
              <a:ext uri="{FF2B5EF4-FFF2-40B4-BE49-F238E27FC236}">
                <a16:creationId xmlns:a16="http://schemas.microsoft.com/office/drawing/2014/main" id="{F09294D6-6150-4273-959E-8B5ADB342EF0}"/>
              </a:ext>
            </a:extLst>
          </p:cNvPr>
          <p:cNvPicPr>
            <a:picLocks noChangeAspect="1"/>
          </p:cNvPicPr>
          <p:nvPr/>
        </p:nvPicPr>
        <p:blipFill>
          <a:blip r:embed="rId4"/>
          <a:stretch>
            <a:fillRect/>
          </a:stretch>
        </p:blipFill>
        <p:spPr>
          <a:xfrm>
            <a:off x="700088" y="1346636"/>
            <a:ext cx="3672128" cy="3368646"/>
          </a:xfrm>
          <a:prstGeom prst="rect">
            <a:avLst/>
          </a:prstGeom>
        </p:spPr>
      </p:pic>
    </p:spTree>
    <p:extLst>
      <p:ext uri="{BB962C8B-B14F-4D97-AF65-F5344CB8AC3E}">
        <p14:creationId xmlns:p14="http://schemas.microsoft.com/office/powerpoint/2010/main" val="20221298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Văn bản 1">
            <a:extLst>
              <a:ext uri="{FF2B5EF4-FFF2-40B4-BE49-F238E27FC236}">
                <a16:creationId xmlns:a16="http://schemas.microsoft.com/office/drawing/2014/main" id="{68BAF201-951A-4395-A633-00DCB4C92FD8}"/>
              </a:ext>
            </a:extLst>
          </p:cNvPr>
          <p:cNvSpPr>
            <a:spLocks noGrp="1"/>
          </p:cNvSpPr>
          <p:nvPr>
            <p:ph type="body" idx="1"/>
          </p:nvPr>
        </p:nvSpPr>
        <p:spPr>
          <a:xfrm>
            <a:off x="747749" y="162879"/>
            <a:ext cx="4692600" cy="819900"/>
          </a:xfrm>
        </p:spPr>
        <p:txBody>
          <a:bodyPr/>
          <a:lstStyle/>
          <a:p>
            <a:pPr marL="76200" indent="0" algn="l">
              <a:buNone/>
            </a:pPr>
            <a:r>
              <a:rPr lang="en-US" dirty="0">
                <a:latin typeface="Cavolini" panose="03000502040302020204" pitchFamily="66" charset="0"/>
                <a:cs typeface="Cavolini" panose="03000502040302020204" pitchFamily="66" charset="0"/>
              </a:rPr>
              <a:t>*** </a:t>
            </a:r>
            <a:r>
              <a:rPr lang="en-US" dirty="0" err="1">
                <a:latin typeface="Cavolini" panose="03000502040302020204" pitchFamily="66" charset="0"/>
                <a:cs typeface="Cavolini" panose="03000502040302020204" pitchFamily="66" charset="0"/>
              </a:rPr>
              <a:t>Tóm</a:t>
            </a:r>
            <a:r>
              <a:rPr lang="en-US" dirty="0">
                <a:latin typeface="Cavolini" panose="03000502040302020204" pitchFamily="66" charset="0"/>
                <a:cs typeface="Cavolini" panose="03000502040302020204" pitchFamily="66" charset="0"/>
              </a:rPr>
              <a:t> lại ***</a:t>
            </a:r>
          </a:p>
        </p:txBody>
      </p:sp>
      <p:sp>
        <p:nvSpPr>
          <p:cNvPr id="3" name="Chỗ dành sẵn cho Số hiệu Bản chiếu 2">
            <a:extLst>
              <a:ext uri="{FF2B5EF4-FFF2-40B4-BE49-F238E27FC236}">
                <a16:creationId xmlns:a16="http://schemas.microsoft.com/office/drawing/2014/main" id="{D02F9D2F-E9F7-4FAD-A32F-6871D79F6E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pic>
        <p:nvPicPr>
          <p:cNvPr id="9218" name="Picture 2" descr="DAGScheduler">
            <a:extLst>
              <a:ext uri="{FF2B5EF4-FFF2-40B4-BE49-F238E27FC236}">
                <a16:creationId xmlns:a16="http://schemas.microsoft.com/office/drawing/2014/main" id="{AE04AB41-BD22-44B3-B05D-54D24AE8E7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728"/>
          <a:stretch/>
        </p:blipFill>
        <p:spPr bwMode="auto">
          <a:xfrm>
            <a:off x="0" y="1083753"/>
            <a:ext cx="9144000" cy="3894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2342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7693C12-65D5-4BA7-A26C-44A3804401D6}"/>
              </a:ext>
            </a:extLst>
          </p:cNvPr>
          <p:cNvSpPr>
            <a:spLocks noGrp="1"/>
          </p:cNvSpPr>
          <p:nvPr>
            <p:ph type="title"/>
          </p:nvPr>
        </p:nvSpPr>
        <p:spPr/>
        <p:txBody>
          <a:bodyPr/>
          <a:lstStyle/>
          <a:p>
            <a:r>
              <a:rPr lang="vi-VN" dirty="0" err="1">
                <a:solidFill>
                  <a:schemeClr val="accent3"/>
                </a:solidFill>
              </a:rPr>
              <a:t>Execution</a:t>
            </a:r>
            <a:r>
              <a:rPr lang="vi-VN" dirty="0"/>
              <a:t> </a:t>
            </a:r>
            <a:r>
              <a:rPr lang="vi-VN" dirty="0" err="1"/>
              <a:t>mode</a:t>
            </a:r>
            <a:endParaRPr lang="en-US" b="0" dirty="0"/>
          </a:p>
        </p:txBody>
      </p:sp>
      <p:sp>
        <p:nvSpPr>
          <p:cNvPr id="3" name="Chỗ dành sẵn cho Văn bản 2">
            <a:extLst>
              <a:ext uri="{FF2B5EF4-FFF2-40B4-BE49-F238E27FC236}">
                <a16:creationId xmlns:a16="http://schemas.microsoft.com/office/drawing/2014/main" id="{DB968763-B319-4F3B-880C-263B97EC3F52}"/>
              </a:ext>
            </a:extLst>
          </p:cNvPr>
          <p:cNvSpPr>
            <a:spLocks noGrp="1"/>
          </p:cNvSpPr>
          <p:nvPr>
            <p:ph type="body" idx="1"/>
          </p:nvPr>
        </p:nvSpPr>
        <p:spPr>
          <a:xfrm>
            <a:off x="1067088" y="1548850"/>
            <a:ext cx="5972100" cy="2889619"/>
          </a:xfrm>
        </p:spPr>
        <p:txBody>
          <a:bodyPr/>
          <a:lstStyle/>
          <a:p>
            <a:r>
              <a:rPr lang="en-US" b="1" dirty="0">
                <a:solidFill>
                  <a:srgbClr val="FFFF00"/>
                </a:solidFill>
              </a:rPr>
              <a:t>Local Mode</a:t>
            </a:r>
          </a:p>
          <a:p>
            <a:r>
              <a:rPr lang="en-US" dirty="0"/>
              <a:t>Client Mode </a:t>
            </a:r>
          </a:p>
          <a:p>
            <a:r>
              <a:rPr lang="en-US" dirty="0"/>
              <a:t>Cluster Mode</a:t>
            </a:r>
          </a:p>
        </p:txBody>
      </p:sp>
      <p:sp>
        <p:nvSpPr>
          <p:cNvPr id="4" name="Chỗ dành sẵn cho Số hiệu Bản chiếu 3">
            <a:extLst>
              <a:ext uri="{FF2B5EF4-FFF2-40B4-BE49-F238E27FC236}">
                <a16:creationId xmlns:a16="http://schemas.microsoft.com/office/drawing/2014/main" id="{6E25E905-CB9B-49E2-BB68-D3DCEBFE55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spTree>
    <p:extLst>
      <p:ext uri="{BB962C8B-B14F-4D97-AF65-F5344CB8AC3E}">
        <p14:creationId xmlns:p14="http://schemas.microsoft.com/office/powerpoint/2010/main" val="31891603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C32FC1E-F264-4132-B846-EEF07929AABE}"/>
              </a:ext>
            </a:extLst>
          </p:cNvPr>
          <p:cNvSpPr>
            <a:spLocks noGrp="1"/>
          </p:cNvSpPr>
          <p:nvPr>
            <p:ph type="title"/>
          </p:nvPr>
        </p:nvSpPr>
        <p:spPr>
          <a:xfrm>
            <a:off x="909925" y="260916"/>
            <a:ext cx="5972100" cy="636000"/>
          </a:xfrm>
        </p:spPr>
        <p:txBody>
          <a:bodyPr/>
          <a:lstStyle/>
          <a:p>
            <a:r>
              <a:rPr lang="en-US"/>
              <a:t>LOCAL MODE</a:t>
            </a:r>
          </a:p>
        </p:txBody>
      </p:sp>
      <p:sp>
        <p:nvSpPr>
          <p:cNvPr id="4" name="Chỗ dành sẵn cho Số hiệu Bản chiếu 3">
            <a:extLst>
              <a:ext uri="{FF2B5EF4-FFF2-40B4-BE49-F238E27FC236}">
                <a16:creationId xmlns:a16="http://schemas.microsoft.com/office/drawing/2014/main" id="{CFEFE2CA-7193-41BF-9343-BBD2A1FBE9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pic>
        <p:nvPicPr>
          <p:cNvPr id="6" name="Hình ảnh 5">
            <a:extLst>
              <a:ext uri="{FF2B5EF4-FFF2-40B4-BE49-F238E27FC236}">
                <a16:creationId xmlns:a16="http://schemas.microsoft.com/office/drawing/2014/main" id="{D3CAAB50-F605-4608-A25C-5536D490357B}"/>
              </a:ext>
            </a:extLst>
          </p:cNvPr>
          <p:cNvPicPr>
            <a:picLocks noChangeAspect="1"/>
          </p:cNvPicPr>
          <p:nvPr/>
        </p:nvPicPr>
        <p:blipFill>
          <a:blip r:embed="rId2"/>
          <a:stretch>
            <a:fillRect/>
          </a:stretch>
        </p:blipFill>
        <p:spPr>
          <a:xfrm>
            <a:off x="2176018" y="896916"/>
            <a:ext cx="4706007" cy="4029637"/>
          </a:xfrm>
          <a:prstGeom prst="rect">
            <a:avLst/>
          </a:prstGeom>
        </p:spPr>
      </p:pic>
    </p:spTree>
    <p:extLst>
      <p:ext uri="{BB962C8B-B14F-4D97-AF65-F5344CB8AC3E}">
        <p14:creationId xmlns:p14="http://schemas.microsoft.com/office/powerpoint/2010/main" val="38415439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hỗ dành sẵn cho Văn bản 4">
            <a:extLst>
              <a:ext uri="{FF2B5EF4-FFF2-40B4-BE49-F238E27FC236}">
                <a16:creationId xmlns:a16="http://schemas.microsoft.com/office/drawing/2014/main" id="{AA2E358F-C08F-4150-B2D7-621091632312}"/>
              </a:ext>
            </a:extLst>
          </p:cNvPr>
          <p:cNvSpPr>
            <a:spLocks noGrp="1"/>
          </p:cNvSpPr>
          <p:nvPr>
            <p:ph type="body" idx="1"/>
          </p:nvPr>
        </p:nvSpPr>
        <p:spPr>
          <a:xfrm>
            <a:off x="935364" y="895058"/>
            <a:ext cx="5659164" cy="636000"/>
          </a:xfrm>
        </p:spPr>
        <p:txBody>
          <a:bodyPr/>
          <a:lstStyle/>
          <a:p>
            <a:pPr marL="114300" indent="0">
              <a:buNone/>
            </a:pPr>
            <a:r>
              <a:rPr lang="en-US" sz="5400" err="1">
                <a:solidFill>
                  <a:schemeClr val="accent1"/>
                </a:solidFill>
                <a:latin typeface="Arial Rounded MT Bold" panose="020F0704030504030204" pitchFamily="34" charset="0"/>
                <a:cs typeface="Calibri" panose="020F0502020204030204" pitchFamily="34" charset="0"/>
              </a:rPr>
              <a:t>Mapreduce</a:t>
            </a:r>
            <a:endParaRPr lang="en-US" sz="5400">
              <a:solidFill>
                <a:schemeClr val="accent1"/>
              </a:solidFill>
              <a:latin typeface="Arial Rounded MT Bold" panose="020F0704030504030204" pitchFamily="34" charset="0"/>
              <a:cs typeface="Calibri" panose="020F0502020204030204" pitchFamily="34" charset="0"/>
            </a:endParaRPr>
          </a:p>
        </p:txBody>
      </p:sp>
      <p:sp>
        <p:nvSpPr>
          <p:cNvPr id="6" name="Chỗ dành sẵn cho Văn bản 5">
            <a:extLst>
              <a:ext uri="{FF2B5EF4-FFF2-40B4-BE49-F238E27FC236}">
                <a16:creationId xmlns:a16="http://schemas.microsoft.com/office/drawing/2014/main" id="{09CA5010-EABB-44D8-830C-87F2DE8BA407}"/>
              </a:ext>
            </a:extLst>
          </p:cNvPr>
          <p:cNvSpPr>
            <a:spLocks noGrp="1"/>
          </p:cNvSpPr>
          <p:nvPr>
            <p:ph type="body" idx="2"/>
          </p:nvPr>
        </p:nvSpPr>
        <p:spPr>
          <a:xfrm>
            <a:off x="4362772" y="3666687"/>
            <a:ext cx="3742512" cy="892648"/>
          </a:xfrm>
        </p:spPr>
        <p:txBody>
          <a:bodyPr/>
          <a:lstStyle/>
          <a:p>
            <a:pPr marL="114300" indent="0">
              <a:buNone/>
            </a:pPr>
            <a:r>
              <a:rPr lang="en-US" sz="5400">
                <a:solidFill>
                  <a:schemeClr val="accent6">
                    <a:lumMod val="40000"/>
                    <a:lumOff val="60000"/>
                  </a:schemeClr>
                </a:solidFill>
                <a:latin typeface="Arial Rounded MT Bold" panose="020F0704030504030204" pitchFamily="34" charset="0"/>
              </a:rPr>
              <a:t>Spark</a:t>
            </a:r>
          </a:p>
        </p:txBody>
      </p:sp>
      <p:sp>
        <p:nvSpPr>
          <p:cNvPr id="4" name="Chỗ dành sẵn cho Số hiệu Bản chiếu 3">
            <a:extLst>
              <a:ext uri="{FF2B5EF4-FFF2-40B4-BE49-F238E27FC236}">
                <a16:creationId xmlns:a16="http://schemas.microsoft.com/office/drawing/2014/main" id="{C5A33FCD-9BEA-48D6-8D0A-F906FD1B2F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a:p>
        </p:txBody>
      </p:sp>
      <p:sp>
        <p:nvSpPr>
          <p:cNvPr id="7" name="Không Bằng 6">
            <a:extLst>
              <a:ext uri="{FF2B5EF4-FFF2-40B4-BE49-F238E27FC236}">
                <a16:creationId xmlns:a16="http://schemas.microsoft.com/office/drawing/2014/main" id="{9EBCC709-F631-434D-AA4B-C7DC7905DBCB}"/>
              </a:ext>
            </a:extLst>
          </p:cNvPr>
          <p:cNvSpPr/>
          <p:nvPr/>
        </p:nvSpPr>
        <p:spPr>
          <a:xfrm>
            <a:off x="3324548" y="2324735"/>
            <a:ext cx="1402597" cy="764324"/>
          </a:xfrm>
          <a:prstGeom prst="mathNotEqual">
            <a:avLst>
              <a:gd name="adj1" fmla="val 23520"/>
              <a:gd name="adj2" fmla="val 6600000"/>
              <a:gd name="adj3" fmla="val 9323"/>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971179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495"/>
        <p:cNvGrpSpPr/>
        <p:nvPr/>
      </p:nvGrpSpPr>
      <p:grpSpPr>
        <a:xfrm>
          <a:off x="0" y="0"/>
          <a:ext cx="0" cy="0"/>
          <a:chOff x="0" y="0"/>
          <a:chExt cx="0" cy="0"/>
        </a:xfrm>
      </p:grpSpPr>
      <p:sp>
        <p:nvSpPr>
          <p:cNvPr id="30" name="Tiêu đề 1">
            <a:extLst>
              <a:ext uri="{FF2B5EF4-FFF2-40B4-BE49-F238E27FC236}">
                <a16:creationId xmlns:a16="http://schemas.microsoft.com/office/drawing/2014/main" id="{C812F84F-22DB-45EC-95B1-02406AFDB7FF}"/>
              </a:ext>
            </a:extLst>
          </p:cNvPr>
          <p:cNvSpPr txBox="1">
            <a:spLocks/>
          </p:cNvSpPr>
          <p:nvPr/>
        </p:nvSpPr>
        <p:spPr>
          <a:xfrm>
            <a:off x="-83820" y="306784"/>
            <a:ext cx="1099777" cy="4529932"/>
          </a:xfrm>
          <a:prstGeom prst="rect">
            <a:avLst/>
          </a:prstGeom>
        </p:spPr>
        <p:txBody>
          <a:bodyPr vert="wordArtVe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Rounded MT Bold" panose="020F0704030504030204" pitchFamily="34" charset="0"/>
              </a:rPr>
              <a:t>Map</a:t>
            </a:r>
            <a:br>
              <a:rPr lang="en-US" sz="28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Rounded MT Bold" panose="020F0704030504030204" pitchFamily="34" charset="0"/>
              </a:rPr>
            </a:br>
            <a:r>
              <a:rPr lang="en-US" sz="28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rial Rounded MT Bold" panose="020F0704030504030204" pitchFamily="34" charset="0"/>
              </a:rPr>
              <a:t>Reduce</a:t>
            </a:r>
          </a:p>
        </p:txBody>
      </p:sp>
      <p:sp>
        <p:nvSpPr>
          <p:cNvPr id="31" name="Chỗ dành sẵn cho Văn bản 3">
            <a:extLst>
              <a:ext uri="{FF2B5EF4-FFF2-40B4-BE49-F238E27FC236}">
                <a16:creationId xmlns:a16="http://schemas.microsoft.com/office/drawing/2014/main" id="{ADCEB1D7-D705-4BA0-9153-1B1AAC1EE104}"/>
              </a:ext>
            </a:extLst>
          </p:cNvPr>
          <p:cNvSpPr txBox="1">
            <a:spLocks/>
          </p:cNvSpPr>
          <p:nvPr/>
        </p:nvSpPr>
        <p:spPr>
          <a:xfrm>
            <a:off x="1404992" y="570895"/>
            <a:ext cx="1902427" cy="9349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r>
              <a:rPr lang="vi-VN" sz="2400" b="1" err="1">
                <a:solidFill>
                  <a:schemeClr val="tx1"/>
                </a:solidFill>
                <a:latin typeface="-apple-system"/>
              </a:rPr>
              <a:t>Iterative</a:t>
            </a:r>
            <a:r>
              <a:rPr lang="vi-VN" sz="2400" b="1">
                <a:solidFill>
                  <a:schemeClr val="tx1"/>
                </a:solidFill>
                <a:latin typeface="-apple-system"/>
              </a:rPr>
              <a:t> </a:t>
            </a:r>
            <a:r>
              <a:rPr lang="vi-VN" sz="2400" b="1" err="1">
                <a:solidFill>
                  <a:schemeClr val="tx1"/>
                </a:solidFill>
                <a:latin typeface="-apple-system"/>
              </a:rPr>
              <a:t>Operation</a:t>
            </a:r>
            <a:endParaRPr lang="en-US" sz="2400">
              <a:solidFill>
                <a:schemeClr val="tx1"/>
              </a:solidFill>
            </a:endParaRPr>
          </a:p>
        </p:txBody>
      </p:sp>
      <p:sp>
        <p:nvSpPr>
          <p:cNvPr id="32" name="Chỗ dành sẵn cho Số hiệu Bản chiếu 4">
            <a:extLst>
              <a:ext uri="{FF2B5EF4-FFF2-40B4-BE49-F238E27FC236}">
                <a16:creationId xmlns:a16="http://schemas.microsoft.com/office/drawing/2014/main" id="{BA78E4FF-C6C6-406D-9B4B-FAAE9DC7B6DB}"/>
              </a:ext>
            </a:extLst>
          </p:cNvPr>
          <p:cNvSpPr>
            <a:spLocks noGrp="1"/>
          </p:cNvSpPr>
          <p:nvPr>
            <p:ph type="sldNum" idx="12"/>
          </p:nvPr>
        </p:nvSpPr>
        <p:spPr>
          <a:xfrm>
            <a:off x="8115073" y="4795907"/>
            <a:ext cx="587100" cy="330900"/>
          </a:xfrm>
        </p:spPr>
        <p:txBody>
          <a:bodyPr/>
          <a:lstStyle/>
          <a:p>
            <a:pPr marL="0" lvl="0" indent="0" algn="r" rtl="0">
              <a:spcBef>
                <a:spcPts val="0"/>
              </a:spcBef>
              <a:spcAft>
                <a:spcPts val="0"/>
              </a:spcAft>
              <a:buNone/>
            </a:pPr>
            <a:fld id="{00000000-1234-1234-1234-123412341234}" type="slidenum">
              <a:rPr lang="en" smtClean="0">
                <a:solidFill>
                  <a:schemeClr val="tx1"/>
                </a:solidFill>
              </a:rPr>
              <a:t>78</a:t>
            </a:fld>
            <a:endParaRPr lang="en">
              <a:solidFill>
                <a:schemeClr val="tx1"/>
              </a:solidFill>
            </a:endParaRPr>
          </a:p>
        </p:txBody>
      </p:sp>
      <p:pic>
        <p:nvPicPr>
          <p:cNvPr id="33" name="Picture 2">
            <a:extLst>
              <a:ext uri="{FF2B5EF4-FFF2-40B4-BE49-F238E27FC236}">
                <a16:creationId xmlns:a16="http://schemas.microsoft.com/office/drawing/2014/main" id="{875B8B0A-080C-43AE-902D-92E96382B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053" y="242810"/>
            <a:ext cx="5715000" cy="235267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D3305F9B-7A3C-4CDD-ACC6-AAAC44A027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0053" y="2658886"/>
            <a:ext cx="5715000" cy="2362200"/>
          </a:xfrm>
          <a:prstGeom prst="rect">
            <a:avLst/>
          </a:prstGeom>
          <a:noFill/>
          <a:extLst>
            <a:ext uri="{909E8E84-426E-40DD-AFC4-6F175D3DCCD1}">
              <a14:hiddenFill xmlns:a14="http://schemas.microsoft.com/office/drawing/2010/main">
                <a:solidFill>
                  <a:srgbClr val="FFFFFF"/>
                </a:solidFill>
              </a14:hiddenFill>
            </a:ext>
          </a:extLst>
        </p:spPr>
      </p:pic>
      <p:sp>
        <p:nvSpPr>
          <p:cNvPr id="35" name="Chỗ dành sẵn cho Văn bản 3">
            <a:extLst>
              <a:ext uri="{FF2B5EF4-FFF2-40B4-BE49-F238E27FC236}">
                <a16:creationId xmlns:a16="http://schemas.microsoft.com/office/drawing/2014/main" id="{7F7A146A-694F-44ED-B8E8-9A1D6C646DD9}"/>
              </a:ext>
            </a:extLst>
          </p:cNvPr>
          <p:cNvSpPr txBox="1">
            <a:spLocks/>
          </p:cNvSpPr>
          <p:nvPr/>
        </p:nvSpPr>
        <p:spPr>
          <a:xfrm>
            <a:off x="1404992" y="3610939"/>
            <a:ext cx="2065854" cy="14206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114300" indent="0">
              <a:buFont typeface="Hind"/>
              <a:buNone/>
            </a:pPr>
            <a:r>
              <a:rPr lang="vi-VN" sz="2400" b="1" i="0" err="1">
                <a:solidFill>
                  <a:schemeClr val="tx1"/>
                </a:solidFill>
                <a:effectLst/>
                <a:latin typeface="-apple-system"/>
              </a:rPr>
              <a:t>Interactive</a:t>
            </a:r>
            <a:r>
              <a:rPr lang="vi-VN" sz="2400" b="1" i="0">
                <a:solidFill>
                  <a:schemeClr val="tx1"/>
                </a:solidFill>
                <a:effectLst/>
                <a:latin typeface="-apple-system"/>
              </a:rPr>
              <a:t> </a:t>
            </a:r>
            <a:r>
              <a:rPr lang="vi-VN" sz="2400" b="1" i="0" err="1">
                <a:solidFill>
                  <a:schemeClr val="tx1"/>
                </a:solidFill>
                <a:effectLst/>
                <a:latin typeface="-apple-system"/>
              </a:rPr>
              <a:t>Operations</a:t>
            </a:r>
            <a:endParaRPr lang="en-US" sz="2400">
              <a:solidFill>
                <a:schemeClr val="tx1"/>
              </a:solidFill>
            </a:endParaRPr>
          </a:p>
        </p:txBody>
      </p:sp>
      <p:sp>
        <p:nvSpPr>
          <p:cNvPr id="36" name="Ngoặc móc Trái 35">
            <a:extLst>
              <a:ext uri="{FF2B5EF4-FFF2-40B4-BE49-F238E27FC236}">
                <a16:creationId xmlns:a16="http://schemas.microsoft.com/office/drawing/2014/main" id="{4693393E-853E-4F00-876B-3E33CCF49EB8}"/>
              </a:ext>
            </a:extLst>
          </p:cNvPr>
          <p:cNvSpPr/>
          <p:nvPr/>
        </p:nvSpPr>
        <p:spPr>
          <a:xfrm>
            <a:off x="1085376" y="1038395"/>
            <a:ext cx="456981" cy="3177842"/>
          </a:xfrm>
          <a:prstGeom prst="leftBrace">
            <a:avLst>
              <a:gd name="adj1" fmla="val 8333"/>
              <a:gd name="adj2" fmla="val 49019"/>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8" name="Google Shape;795;p50">
            <a:extLst>
              <a:ext uri="{FF2B5EF4-FFF2-40B4-BE49-F238E27FC236}">
                <a16:creationId xmlns:a16="http://schemas.microsoft.com/office/drawing/2014/main" id="{2E02D419-905C-4C44-AB1B-8BB428664421}"/>
              </a:ext>
            </a:extLst>
          </p:cNvPr>
          <p:cNvSpPr/>
          <p:nvPr/>
        </p:nvSpPr>
        <p:spPr>
          <a:xfrm>
            <a:off x="986945" y="1381094"/>
            <a:ext cx="143621" cy="12773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928;p50">
            <a:extLst>
              <a:ext uri="{FF2B5EF4-FFF2-40B4-BE49-F238E27FC236}">
                <a16:creationId xmlns:a16="http://schemas.microsoft.com/office/drawing/2014/main" id="{3DAE6796-55EA-47E5-A269-E505BDE4F29D}"/>
              </a:ext>
            </a:extLst>
          </p:cNvPr>
          <p:cNvGrpSpPr/>
          <p:nvPr/>
        </p:nvGrpSpPr>
        <p:grpSpPr>
          <a:xfrm>
            <a:off x="822050" y="154455"/>
            <a:ext cx="195312" cy="176709"/>
            <a:chOff x="6654650" y="3665275"/>
            <a:chExt cx="409100" cy="409125"/>
          </a:xfrm>
          <a:solidFill>
            <a:schemeClr val="tx2">
              <a:lumMod val="75000"/>
            </a:schemeClr>
          </a:solidFill>
        </p:grpSpPr>
        <p:sp>
          <p:nvSpPr>
            <p:cNvPr id="40" name="Google Shape;929;p50">
              <a:extLst>
                <a:ext uri="{FF2B5EF4-FFF2-40B4-BE49-F238E27FC236}">
                  <a16:creationId xmlns:a16="http://schemas.microsoft.com/office/drawing/2014/main" id="{D9F6EE91-73B6-421A-A5F8-90F9522EFE81}"/>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30;p50">
              <a:extLst>
                <a:ext uri="{FF2B5EF4-FFF2-40B4-BE49-F238E27FC236}">
                  <a16:creationId xmlns:a16="http://schemas.microsoft.com/office/drawing/2014/main" id="{BA0DA8EA-1C44-45EC-845C-435F0861D897}"/>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987;p50">
            <a:extLst>
              <a:ext uri="{FF2B5EF4-FFF2-40B4-BE49-F238E27FC236}">
                <a16:creationId xmlns:a16="http://schemas.microsoft.com/office/drawing/2014/main" id="{A6F236DF-28DE-4412-B6FF-1A3721BCE869}"/>
              </a:ext>
            </a:extLst>
          </p:cNvPr>
          <p:cNvGrpSpPr/>
          <p:nvPr/>
        </p:nvGrpSpPr>
        <p:grpSpPr>
          <a:xfrm>
            <a:off x="170753" y="570895"/>
            <a:ext cx="556600" cy="527854"/>
            <a:chOff x="5241175" y="4959100"/>
            <a:chExt cx="539775" cy="517775"/>
          </a:xfrm>
          <a:solidFill>
            <a:schemeClr val="tx2">
              <a:lumMod val="75000"/>
            </a:schemeClr>
          </a:solidFill>
        </p:grpSpPr>
        <p:sp>
          <p:nvSpPr>
            <p:cNvPr id="43" name="Google Shape;988;p50">
              <a:extLst>
                <a:ext uri="{FF2B5EF4-FFF2-40B4-BE49-F238E27FC236}">
                  <a16:creationId xmlns:a16="http://schemas.microsoft.com/office/drawing/2014/main" id="{610614D0-8398-485D-AC6E-697E68D1C004}"/>
                </a:ext>
              </a:extLst>
            </p:cNvPr>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89;p50">
              <a:extLst>
                <a:ext uri="{FF2B5EF4-FFF2-40B4-BE49-F238E27FC236}">
                  <a16:creationId xmlns:a16="http://schemas.microsoft.com/office/drawing/2014/main" id="{75F186CD-19B7-49F4-8913-97DBDC93818B}"/>
                </a:ext>
              </a:extLst>
            </p:cNvPr>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90;p50">
              <a:extLst>
                <a:ext uri="{FF2B5EF4-FFF2-40B4-BE49-F238E27FC236}">
                  <a16:creationId xmlns:a16="http://schemas.microsoft.com/office/drawing/2014/main" id="{FD86C129-E54B-483F-B666-561BA0DF79FD}"/>
                </a:ext>
              </a:extLst>
            </p:cNvPr>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91;p50">
              <a:extLst>
                <a:ext uri="{FF2B5EF4-FFF2-40B4-BE49-F238E27FC236}">
                  <a16:creationId xmlns:a16="http://schemas.microsoft.com/office/drawing/2014/main" id="{172D42CA-9559-4E09-B25C-618A50980703}"/>
                </a:ext>
              </a:extLst>
            </p:cNvPr>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92;p50">
              <a:extLst>
                <a:ext uri="{FF2B5EF4-FFF2-40B4-BE49-F238E27FC236}">
                  <a16:creationId xmlns:a16="http://schemas.microsoft.com/office/drawing/2014/main" id="{9C5ADAD8-7A17-459E-9430-D9CA285EEA6F}"/>
                </a:ext>
              </a:extLst>
            </p:cNvPr>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93;p50">
              <a:extLst>
                <a:ext uri="{FF2B5EF4-FFF2-40B4-BE49-F238E27FC236}">
                  <a16:creationId xmlns:a16="http://schemas.microsoft.com/office/drawing/2014/main" id="{A54CF61B-7BDA-4546-9F3C-3E5F743B8005}"/>
                </a:ext>
              </a:extLst>
            </p:cNvPr>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796;p50">
            <a:extLst>
              <a:ext uri="{FF2B5EF4-FFF2-40B4-BE49-F238E27FC236}">
                <a16:creationId xmlns:a16="http://schemas.microsoft.com/office/drawing/2014/main" id="{DCEC0771-BB5B-421A-A04D-2FBCBF2CA648}"/>
              </a:ext>
            </a:extLst>
          </p:cNvPr>
          <p:cNvGrpSpPr/>
          <p:nvPr/>
        </p:nvGrpSpPr>
        <p:grpSpPr>
          <a:xfrm>
            <a:off x="160952" y="1695531"/>
            <a:ext cx="179309" cy="186917"/>
            <a:chOff x="5302225" y="968375"/>
            <a:chExt cx="417650" cy="418250"/>
          </a:xfrm>
          <a:solidFill>
            <a:schemeClr val="tx1">
              <a:lumMod val="50000"/>
            </a:schemeClr>
          </a:solidFill>
        </p:grpSpPr>
        <p:sp>
          <p:nvSpPr>
            <p:cNvPr id="50" name="Google Shape;797;p50">
              <a:extLst>
                <a:ext uri="{FF2B5EF4-FFF2-40B4-BE49-F238E27FC236}">
                  <a16:creationId xmlns:a16="http://schemas.microsoft.com/office/drawing/2014/main" id="{A9F788B2-6043-450A-B7FC-79B9F0B9657C}"/>
                </a:ext>
              </a:extLst>
            </p:cNvPr>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98;p50">
              <a:extLst>
                <a:ext uri="{FF2B5EF4-FFF2-40B4-BE49-F238E27FC236}">
                  <a16:creationId xmlns:a16="http://schemas.microsoft.com/office/drawing/2014/main" id="{5D2208AD-A0FD-436D-91D3-521A2614DB22}"/>
                </a:ext>
              </a:extLst>
            </p:cNvPr>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797274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495"/>
        <p:cNvGrpSpPr/>
        <p:nvPr/>
      </p:nvGrpSpPr>
      <p:grpSpPr>
        <a:xfrm>
          <a:off x="0" y="0"/>
          <a:ext cx="0" cy="0"/>
          <a:chOff x="0" y="0"/>
          <a:chExt cx="0" cy="0"/>
        </a:xfrm>
      </p:grpSpPr>
      <p:sp>
        <p:nvSpPr>
          <p:cNvPr id="30" name="Tiêu đề 1">
            <a:extLst>
              <a:ext uri="{FF2B5EF4-FFF2-40B4-BE49-F238E27FC236}">
                <a16:creationId xmlns:a16="http://schemas.microsoft.com/office/drawing/2014/main" id="{C812F84F-22DB-45EC-95B1-02406AFDB7FF}"/>
              </a:ext>
            </a:extLst>
          </p:cNvPr>
          <p:cNvSpPr txBox="1">
            <a:spLocks/>
          </p:cNvSpPr>
          <p:nvPr/>
        </p:nvSpPr>
        <p:spPr>
          <a:xfrm>
            <a:off x="373264" y="265975"/>
            <a:ext cx="742592" cy="4529932"/>
          </a:xfrm>
          <a:prstGeom prst="rect">
            <a:avLst/>
          </a:prstGeom>
        </p:spPr>
        <p:txBody>
          <a:bodyPr vert="wordArtVe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a:ln w="0"/>
                <a:solidFill>
                  <a:srgbClr val="F2B963"/>
                </a:solidFill>
                <a:effectLst>
                  <a:reflection blurRad="6350" stA="53000" endA="300" endPos="35500" dir="5400000" sy="-90000" algn="bl" rotWithShape="0"/>
                </a:effectLst>
                <a:latin typeface="Arial Rounded MT Bold" panose="020F0704030504030204" pitchFamily="34" charset="0"/>
              </a:rPr>
              <a:t>SPARK</a:t>
            </a:r>
          </a:p>
        </p:txBody>
      </p:sp>
      <p:sp>
        <p:nvSpPr>
          <p:cNvPr id="31" name="Chỗ dành sẵn cho Văn bản 3">
            <a:extLst>
              <a:ext uri="{FF2B5EF4-FFF2-40B4-BE49-F238E27FC236}">
                <a16:creationId xmlns:a16="http://schemas.microsoft.com/office/drawing/2014/main" id="{ADCEB1D7-D705-4BA0-9153-1B1AAC1EE104}"/>
              </a:ext>
            </a:extLst>
          </p:cNvPr>
          <p:cNvSpPr txBox="1">
            <a:spLocks/>
          </p:cNvSpPr>
          <p:nvPr/>
        </p:nvSpPr>
        <p:spPr>
          <a:xfrm>
            <a:off x="1404992" y="570895"/>
            <a:ext cx="1902427" cy="9349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r>
              <a:rPr lang="vi-VN" sz="2400" b="1" err="1">
                <a:solidFill>
                  <a:schemeClr val="tx1"/>
                </a:solidFill>
                <a:latin typeface="-apple-system"/>
              </a:rPr>
              <a:t>Iterative</a:t>
            </a:r>
            <a:r>
              <a:rPr lang="vi-VN" sz="2400" b="1">
                <a:solidFill>
                  <a:schemeClr val="tx1"/>
                </a:solidFill>
                <a:latin typeface="-apple-system"/>
              </a:rPr>
              <a:t> </a:t>
            </a:r>
            <a:r>
              <a:rPr lang="vi-VN" sz="2400" b="1" err="1">
                <a:solidFill>
                  <a:schemeClr val="tx1"/>
                </a:solidFill>
                <a:latin typeface="-apple-system"/>
              </a:rPr>
              <a:t>Operation</a:t>
            </a:r>
            <a:endParaRPr lang="en-US" sz="2400">
              <a:solidFill>
                <a:schemeClr val="tx1"/>
              </a:solidFill>
            </a:endParaRPr>
          </a:p>
        </p:txBody>
      </p:sp>
      <p:sp>
        <p:nvSpPr>
          <p:cNvPr id="32" name="Chỗ dành sẵn cho Số hiệu Bản chiếu 4">
            <a:extLst>
              <a:ext uri="{FF2B5EF4-FFF2-40B4-BE49-F238E27FC236}">
                <a16:creationId xmlns:a16="http://schemas.microsoft.com/office/drawing/2014/main" id="{BA78E4FF-C6C6-406D-9B4B-FAAE9DC7B6DB}"/>
              </a:ext>
            </a:extLst>
          </p:cNvPr>
          <p:cNvSpPr>
            <a:spLocks noGrp="1"/>
          </p:cNvSpPr>
          <p:nvPr>
            <p:ph type="sldNum" idx="12"/>
          </p:nvPr>
        </p:nvSpPr>
        <p:spPr>
          <a:xfrm>
            <a:off x="8115073" y="4795907"/>
            <a:ext cx="587100" cy="330900"/>
          </a:xfrm>
        </p:spPr>
        <p:txBody>
          <a:bodyPr/>
          <a:lstStyle/>
          <a:p>
            <a:pPr marL="0" lvl="0" indent="0" algn="r" rtl="0">
              <a:spcBef>
                <a:spcPts val="0"/>
              </a:spcBef>
              <a:spcAft>
                <a:spcPts val="0"/>
              </a:spcAft>
              <a:buNone/>
            </a:pPr>
            <a:fld id="{00000000-1234-1234-1234-123412341234}" type="slidenum">
              <a:rPr lang="en" smtClean="0">
                <a:solidFill>
                  <a:schemeClr val="tx1"/>
                </a:solidFill>
              </a:rPr>
              <a:t>79</a:t>
            </a:fld>
            <a:endParaRPr lang="en">
              <a:solidFill>
                <a:schemeClr val="tx1"/>
              </a:solidFill>
            </a:endParaRPr>
          </a:p>
        </p:txBody>
      </p:sp>
      <p:sp>
        <p:nvSpPr>
          <p:cNvPr id="35" name="Chỗ dành sẵn cho Văn bản 3">
            <a:extLst>
              <a:ext uri="{FF2B5EF4-FFF2-40B4-BE49-F238E27FC236}">
                <a16:creationId xmlns:a16="http://schemas.microsoft.com/office/drawing/2014/main" id="{7F7A146A-694F-44ED-B8E8-9A1D6C646DD9}"/>
              </a:ext>
            </a:extLst>
          </p:cNvPr>
          <p:cNvSpPr txBox="1">
            <a:spLocks/>
          </p:cNvSpPr>
          <p:nvPr/>
        </p:nvSpPr>
        <p:spPr>
          <a:xfrm>
            <a:off x="1404992" y="3610939"/>
            <a:ext cx="2065854" cy="14206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114300" indent="0">
              <a:buFont typeface="Hind"/>
              <a:buNone/>
            </a:pPr>
            <a:r>
              <a:rPr lang="vi-VN" sz="2400" b="1" i="0" err="1">
                <a:solidFill>
                  <a:schemeClr val="tx1"/>
                </a:solidFill>
                <a:effectLst/>
                <a:latin typeface="-apple-system"/>
              </a:rPr>
              <a:t>Interactive</a:t>
            </a:r>
            <a:r>
              <a:rPr lang="vi-VN" sz="2400" b="1" i="0">
                <a:solidFill>
                  <a:schemeClr val="tx1"/>
                </a:solidFill>
                <a:effectLst/>
                <a:latin typeface="-apple-system"/>
              </a:rPr>
              <a:t> </a:t>
            </a:r>
            <a:r>
              <a:rPr lang="vi-VN" sz="2400" b="1" i="0" err="1">
                <a:solidFill>
                  <a:schemeClr val="tx1"/>
                </a:solidFill>
                <a:effectLst/>
                <a:latin typeface="-apple-system"/>
              </a:rPr>
              <a:t>Operations</a:t>
            </a:r>
            <a:endParaRPr lang="en-US" sz="2400">
              <a:solidFill>
                <a:schemeClr val="tx1"/>
              </a:solidFill>
            </a:endParaRPr>
          </a:p>
        </p:txBody>
      </p:sp>
      <p:sp>
        <p:nvSpPr>
          <p:cNvPr id="36" name="Ngoặc móc Trái 35">
            <a:extLst>
              <a:ext uri="{FF2B5EF4-FFF2-40B4-BE49-F238E27FC236}">
                <a16:creationId xmlns:a16="http://schemas.microsoft.com/office/drawing/2014/main" id="{4693393E-853E-4F00-876B-3E33CCF49EB8}"/>
              </a:ext>
            </a:extLst>
          </p:cNvPr>
          <p:cNvSpPr/>
          <p:nvPr/>
        </p:nvSpPr>
        <p:spPr>
          <a:xfrm>
            <a:off x="1085376" y="1038395"/>
            <a:ext cx="456981" cy="3177842"/>
          </a:xfrm>
          <a:prstGeom prst="leftBrace">
            <a:avLst>
              <a:gd name="adj1" fmla="val 8333"/>
              <a:gd name="adj2" fmla="val 49019"/>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pic>
        <p:nvPicPr>
          <p:cNvPr id="5122" name="Picture 2">
            <a:extLst>
              <a:ext uri="{FF2B5EF4-FFF2-40B4-BE49-F238E27FC236}">
                <a16:creationId xmlns:a16="http://schemas.microsoft.com/office/drawing/2014/main" id="{E2C3B858-444F-4DF7-AAA6-57E0EFD2A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020" y="431165"/>
            <a:ext cx="57150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30FC4CD-9260-45E2-B921-0E1687874B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8020" y="3226435"/>
            <a:ext cx="5715000" cy="14859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oogle Shape;796;p50">
            <a:extLst>
              <a:ext uri="{FF2B5EF4-FFF2-40B4-BE49-F238E27FC236}">
                <a16:creationId xmlns:a16="http://schemas.microsoft.com/office/drawing/2014/main" id="{337EEECA-688A-43E1-B729-333C6E8DD7F2}"/>
              </a:ext>
            </a:extLst>
          </p:cNvPr>
          <p:cNvGrpSpPr/>
          <p:nvPr/>
        </p:nvGrpSpPr>
        <p:grpSpPr>
          <a:xfrm>
            <a:off x="342156" y="293806"/>
            <a:ext cx="179309" cy="186917"/>
            <a:chOff x="5302225" y="968375"/>
            <a:chExt cx="417650" cy="418250"/>
          </a:xfrm>
          <a:solidFill>
            <a:schemeClr val="tx1">
              <a:lumMod val="50000"/>
            </a:schemeClr>
          </a:solidFill>
        </p:grpSpPr>
        <p:sp>
          <p:nvSpPr>
            <p:cNvPr id="13" name="Google Shape;797;p50">
              <a:extLst>
                <a:ext uri="{FF2B5EF4-FFF2-40B4-BE49-F238E27FC236}">
                  <a16:creationId xmlns:a16="http://schemas.microsoft.com/office/drawing/2014/main" id="{7C93D887-588E-42A1-9F4E-DA8240BF896A}"/>
                </a:ext>
              </a:extLst>
            </p:cNvPr>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8;p50">
              <a:extLst>
                <a:ext uri="{FF2B5EF4-FFF2-40B4-BE49-F238E27FC236}">
                  <a16:creationId xmlns:a16="http://schemas.microsoft.com/office/drawing/2014/main" id="{34C5015F-3946-4F2B-9E8D-7A5B295409B6}"/>
                </a:ext>
              </a:extLst>
            </p:cNvPr>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795;p50">
            <a:extLst>
              <a:ext uri="{FF2B5EF4-FFF2-40B4-BE49-F238E27FC236}">
                <a16:creationId xmlns:a16="http://schemas.microsoft.com/office/drawing/2014/main" id="{055F5F32-AFF1-40BD-9867-AF41467A70F5}"/>
              </a:ext>
            </a:extLst>
          </p:cNvPr>
          <p:cNvSpPr/>
          <p:nvPr/>
        </p:nvSpPr>
        <p:spPr>
          <a:xfrm>
            <a:off x="394623" y="939470"/>
            <a:ext cx="143621" cy="12773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95;p50">
            <a:extLst>
              <a:ext uri="{FF2B5EF4-FFF2-40B4-BE49-F238E27FC236}">
                <a16:creationId xmlns:a16="http://schemas.microsoft.com/office/drawing/2014/main" id="{29EAA78D-82DC-46BC-A590-FD0FF3791451}"/>
              </a:ext>
            </a:extLst>
          </p:cNvPr>
          <p:cNvSpPr/>
          <p:nvPr/>
        </p:nvSpPr>
        <p:spPr>
          <a:xfrm>
            <a:off x="219615" y="1221576"/>
            <a:ext cx="143621" cy="12773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928;p50">
            <a:extLst>
              <a:ext uri="{FF2B5EF4-FFF2-40B4-BE49-F238E27FC236}">
                <a16:creationId xmlns:a16="http://schemas.microsoft.com/office/drawing/2014/main" id="{E8DB76C3-81AB-4D39-87AD-1AFFF828331F}"/>
              </a:ext>
            </a:extLst>
          </p:cNvPr>
          <p:cNvGrpSpPr/>
          <p:nvPr/>
        </p:nvGrpSpPr>
        <p:grpSpPr>
          <a:xfrm>
            <a:off x="1549669" y="3390900"/>
            <a:ext cx="195312" cy="176709"/>
            <a:chOff x="6654650" y="3665275"/>
            <a:chExt cx="409100" cy="409125"/>
          </a:xfrm>
          <a:solidFill>
            <a:schemeClr val="tx2">
              <a:lumMod val="75000"/>
            </a:schemeClr>
          </a:solidFill>
        </p:grpSpPr>
        <p:sp>
          <p:nvSpPr>
            <p:cNvPr id="38" name="Google Shape;929;p50">
              <a:extLst>
                <a:ext uri="{FF2B5EF4-FFF2-40B4-BE49-F238E27FC236}">
                  <a16:creationId xmlns:a16="http://schemas.microsoft.com/office/drawing/2014/main" id="{58CA3E03-8463-4984-83AC-E67AC04B6869}"/>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30;p50">
              <a:extLst>
                <a:ext uri="{FF2B5EF4-FFF2-40B4-BE49-F238E27FC236}">
                  <a16:creationId xmlns:a16="http://schemas.microsoft.com/office/drawing/2014/main" id="{8EE8ED98-F2D4-433F-966C-34A9CBE8E6DA}"/>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987;p50">
            <a:extLst>
              <a:ext uri="{FF2B5EF4-FFF2-40B4-BE49-F238E27FC236}">
                <a16:creationId xmlns:a16="http://schemas.microsoft.com/office/drawing/2014/main" id="{24DA7948-669E-4D2B-B045-E407350B397D}"/>
              </a:ext>
            </a:extLst>
          </p:cNvPr>
          <p:cNvGrpSpPr/>
          <p:nvPr/>
        </p:nvGrpSpPr>
        <p:grpSpPr>
          <a:xfrm>
            <a:off x="521465" y="891540"/>
            <a:ext cx="556600" cy="527854"/>
            <a:chOff x="5241175" y="4959100"/>
            <a:chExt cx="539775" cy="517775"/>
          </a:xfrm>
          <a:solidFill>
            <a:schemeClr val="tx2">
              <a:lumMod val="75000"/>
            </a:schemeClr>
          </a:solidFill>
        </p:grpSpPr>
        <p:sp>
          <p:nvSpPr>
            <p:cNvPr id="41" name="Google Shape;988;p50">
              <a:extLst>
                <a:ext uri="{FF2B5EF4-FFF2-40B4-BE49-F238E27FC236}">
                  <a16:creationId xmlns:a16="http://schemas.microsoft.com/office/drawing/2014/main" id="{E5554760-BE13-422E-A2C9-3C029D39AAEC}"/>
                </a:ext>
              </a:extLst>
            </p:cNvPr>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9;p50">
              <a:extLst>
                <a:ext uri="{FF2B5EF4-FFF2-40B4-BE49-F238E27FC236}">
                  <a16:creationId xmlns:a16="http://schemas.microsoft.com/office/drawing/2014/main" id="{A4FB195E-9A0C-49FD-8C8E-ADCEBE5D6539}"/>
                </a:ext>
              </a:extLst>
            </p:cNvPr>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90;p50">
              <a:extLst>
                <a:ext uri="{FF2B5EF4-FFF2-40B4-BE49-F238E27FC236}">
                  <a16:creationId xmlns:a16="http://schemas.microsoft.com/office/drawing/2014/main" id="{6FD5C141-9A03-49D7-A5BB-BA7DD030DECB}"/>
                </a:ext>
              </a:extLst>
            </p:cNvPr>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91;p50">
              <a:extLst>
                <a:ext uri="{FF2B5EF4-FFF2-40B4-BE49-F238E27FC236}">
                  <a16:creationId xmlns:a16="http://schemas.microsoft.com/office/drawing/2014/main" id="{C66D65A8-F091-4D2C-8170-5F2D430BD633}"/>
                </a:ext>
              </a:extLst>
            </p:cNvPr>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92;p50">
              <a:extLst>
                <a:ext uri="{FF2B5EF4-FFF2-40B4-BE49-F238E27FC236}">
                  <a16:creationId xmlns:a16="http://schemas.microsoft.com/office/drawing/2014/main" id="{73280698-3FBC-4D2F-9E15-97861FBBE534}"/>
                </a:ext>
              </a:extLst>
            </p:cNvPr>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93;p50">
              <a:extLst>
                <a:ext uri="{FF2B5EF4-FFF2-40B4-BE49-F238E27FC236}">
                  <a16:creationId xmlns:a16="http://schemas.microsoft.com/office/drawing/2014/main" id="{CD8DA305-170A-4665-9AE5-A1EC23AB7840}"/>
                </a:ext>
              </a:extLst>
            </p:cNvPr>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796;p50">
            <a:extLst>
              <a:ext uri="{FF2B5EF4-FFF2-40B4-BE49-F238E27FC236}">
                <a16:creationId xmlns:a16="http://schemas.microsoft.com/office/drawing/2014/main" id="{17652DE2-E746-49E8-83E5-09F02DDE86F6}"/>
              </a:ext>
            </a:extLst>
          </p:cNvPr>
          <p:cNvGrpSpPr/>
          <p:nvPr/>
        </p:nvGrpSpPr>
        <p:grpSpPr>
          <a:xfrm>
            <a:off x="776195" y="555858"/>
            <a:ext cx="179309" cy="186917"/>
            <a:chOff x="5302225" y="968375"/>
            <a:chExt cx="417650" cy="418250"/>
          </a:xfrm>
          <a:solidFill>
            <a:schemeClr val="tx1">
              <a:lumMod val="50000"/>
            </a:schemeClr>
          </a:solidFill>
        </p:grpSpPr>
        <p:sp>
          <p:nvSpPr>
            <p:cNvPr id="48" name="Google Shape;797;p50">
              <a:extLst>
                <a:ext uri="{FF2B5EF4-FFF2-40B4-BE49-F238E27FC236}">
                  <a16:creationId xmlns:a16="http://schemas.microsoft.com/office/drawing/2014/main" id="{3806CA55-856C-4D0F-8360-C8C809E26CD2}"/>
                </a:ext>
              </a:extLst>
            </p:cNvPr>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98;p50">
              <a:extLst>
                <a:ext uri="{FF2B5EF4-FFF2-40B4-BE49-F238E27FC236}">
                  <a16:creationId xmlns:a16="http://schemas.microsoft.com/office/drawing/2014/main" id="{2CAA086F-B768-492A-AE9A-B31D41AE3E61}"/>
                </a:ext>
              </a:extLst>
            </p:cNvPr>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tx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8357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3" name="Google Shape;213;p17"/>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210" name="Google Shape;210;p17"/>
          <p:cNvSpPr txBox="1">
            <a:spLocks noGrp="1"/>
          </p:cNvSpPr>
          <p:nvPr>
            <p:ph type="ctrTitle" idx="4294967295"/>
          </p:nvPr>
        </p:nvSpPr>
        <p:spPr>
          <a:xfrm>
            <a:off x="0" y="269875"/>
            <a:ext cx="3690938" cy="70643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err="1"/>
              <a:t>Spark</a:t>
            </a:r>
            <a:r>
              <a:rPr lang="vi-VN"/>
              <a:t> </a:t>
            </a:r>
            <a:r>
              <a:rPr lang="en-US"/>
              <a:t>Ecosystem</a:t>
            </a:r>
          </a:p>
        </p:txBody>
      </p:sp>
      <p:pic>
        <p:nvPicPr>
          <p:cNvPr id="4" name="Picture 3">
            <a:extLst>
              <a:ext uri="{FF2B5EF4-FFF2-40B4-BE49-F238E27FC236}">
                <a16:creationId xmlns:a16="http://schemas.microsoft.com/office/drawing/2014/main" id="{32B66568-1EB8-41E1-B004-05A74ED8C8D0}"/>
              </a:ext>
            </a:extLst>
          </p:cNvPr>
          <p:cNvPicPr>
            <a:picLocks noChangeAspect="1"/>
          </p:cNvPicPr>
          <p:nvPr/>
        </p:nvPicPr>
        <p:blipFill>
          <a:blip r:embed="rId3"/>
          <a:stretch>
            <a:fillRect/>
          </a:stretch>
        </p:blipFill>
        <p:spPr>
          <a:xfrm>
            <a:off x="2183402" y="974799"/>
            <a:ext cx="4505661" cy="3837826"/>
          </a:xfrm>
          <a:prstGeom prst="rect">
            <a:avLst/>
          </a:prstGeom>
        </p:spPr>
      </p:pic>
    </p:spTree>
    <p:extLst>
      <p:ext uri="{BB962C8B-B14F-4D97-AF65-F5344CB8AC3E}">
        <p14:creationId xmlns:p14="http://schemas.microsoft.com/office/powerpoint/2010/main" val="12476169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2647950" y="824497"/>
            <a:ext cx="3848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800"/>
              <a:t>3</a:t>
            </a:r>
            <a:r>
              <a:rPr lang="en" sz="4800"/>
              <a:t>.</a:t>
            </a:r>
            <a:r>
              <a:rPr lang="vi-VN" sz="4800" err="1"/>
              <a:t>Cluster</a:t>
            </a:r>
            <a:endParaRPr sz="480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80</a:t>
            </a:fld>
            <a:endParaRPr/>
          </a:p>
        </p:txBody>
      </p:sp>
      <p:graphicFrame>
        <p:nvGraphicFramePr>
          <p:cNvPr id="2" name="Diagram 1">
            <a:extLst>
              <a:ext uri="{FF2B5EF4-FFF2-40B4-BE49-F238E27FC236}">
                <a16:creationId xmlns:a16="http://schemas.microsoft.com/office/drawing/2014/main" id="{16276619-9EE9-4ECD-BA44-3F049FA78B5F}"/>
              </a:ext>
            </a:extLst>
          </p:cNvPr>
          <p:cNvGraphicFramePr/>
          <p:nvPr>
            <p:extLst>
              <p:ext uri="{D42A27DB-BD31-4B8C-83A1-F6EECF244321}">
                <p14:modId xmlns:p14="http://schemas.microsoft.com/office/powerpoint/2010/main" val="3991776585"/>
              </p:ext>
            </p:extLst>
          </p:nvPr>
        </p:nvGraphicFramePr>
        <p:xfrm>
          <a:off x="1760823" y="2242714"/>
          <a:ext cx="5622354" cy="1759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6316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20"/>
          <p:cNvSpPr txBox="1">
            <a:spLocks noGrp="1"/>
          </p:cNvSpPr>
          <p:nvPr>
            <p:ph type="body" idx="1"/>
          </p:nvPr>
        </p:nvSpPr>
        <p:spPr>
          <a:xfrm>
            <a:off x="747543" y="796285"/>
            <a:ext cx="7006944" cy="226547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latin typeface="Times New Roman" panose="02020603050405020304" pitchFamily="18" charset="0"/>
                <a:cs typeface="Times New Roman" panose="02020603050405020304" pitchFamily="18" charset="0"/>
              </a:rPr>
              <a:t>Để chạy trên một cụm, SparkContext có thể kết nối với </a:t>
            </a:r>
            <a:r>
              <a:rPr lang="en-US">
                <a:solidFill>
                  <a:schemeClr val="accent4"/>
                </a:solidFill>
                <a:latin typeface="Times New Roman" panose="02020603050405020304" pitchFamily="18" charset="0"/>
                <a:cs typeface="Times New Roman" panose="02020603050405020304" pitchFamily="18" charset="0"/>
              </a:rPr>
              <a:t>một số loại quản lý cụm</a:t>
            </a:r>
            <a:r>
              <a:rPr lang="en-US">
                <a:latin typeface="Times New Roman" panose="02020603050405020304" pitchFamily="18" charset="0"/>
                <a:cs typeface="Times New Roman" panose="02020603050405020304" pitchFamily="18" charset="0"/>
              </a:rPr>
              <a:t>, phân bố tài nguyên trên các ứng dụng .</a:t>
            </a:r>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81</a:t>
            </a:fld>
            <a:endParaRPr/>
          </a:p>
        </p:txBody>
      </p:sp>
      <p:sp>
        <p:nvSpPr>
          <p:cNvPr id="11" name="Google Shape;231;p20">
            <a:extLst>
              <a:ext uri="{FF2B5EF4-FFF2-40B4-BE49-F238E27FC236}">
                <a16:creationId xmlns:a16="http://schemas.microsoft.com/office/drawing/2014/main" id="{2211C5DD-474E-432E-A382-3BFB2063C1AA}"/>
              </a:ext>
            </a:extLst>
          </p:cNvPr>
          <p:cNvSpPr txBox="1">
            <a:spLocks/>
          </p:cNvSpPr>
          <p:nvPr/>
        </p:nvSpPr>
        <p:spPr>
          <a:xfrm>
            <a:off x="278584" y="160285"/>
            <a:ext cx="636785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a:solidFill>
                  <a:schemeClr val="tx1"/>
                </a:solidFill>
              </a:rPr>
              <a:t>3.1 Giới </a:t>
            </a:r>
            <a:r>
              <a:rPr lang="en-US" sz="3200" b="1" err="1">
                <a:solidFill>
                  <a:schemeClr val="tx1"/>
                </a:solidFill>
              </a:rPr>
              <a:t>Thiệu</a:t>
            </a:r>
            <a:r>
              <a:rPr lang="en-US" sz="3200" b="1">
                <a:solidFill>
                  <a:schemeClr val="tx1"/>
                </a:solidFill>
              </a:rPr>
              <a:t> </a:t>
            </a:r>
          </a:p>
        </p:txBody>
      </p:sp>
      <p:pic>
        <p:nvPicPr>
          <p:cNvPr id="2050" name="Picture 2" descr="Thành phần cụm tia lửa">
            <a:extLst>
              <a:ext uri="{FF2B5EF4-FFF2-40B4-BE49-F238E27FC236}">
                <a16:creationId xmlns:a16="http://schemas.microsoft.com/office/drawing/2014/main" id="{BF95A91A-3F25-4C71-940E-ADB6BCB20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0785" y="2335680"/>
            <a:ext cx="567690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41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32">
                                            <p:txEl>
                                              <p:pRg st="0" end="0"/>
                                            </p:txEl>
                                          </p:spTgt>
                                        </p:tgtEl>
                                        <p:attrNameLst>
                                          <p:attrName>style.visibility</p:attrName>
                                        </p:attrNameLst>
                                      </p:cBhvr>
                                      <p:to>
                                        <p:strVal val="visible"/>
                                      </p:to>
                                    </p:set>
                                    <p:animEffect transition="in" filter="randombar(horizontal)">
                                      <p:cBhvr>
                                        <p:cTn id="12" dur="500"/>
                                        <p:tgtEl>
                                          <p:spTgt spid="232">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randombar(horizontal)">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build="p"/>
      <p:bldP spid="1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82</a:t>
            </a:fld>
            <a:endParaRPr/>
          </a:p>
        </p:txBody>
      </p:sp>
      <p:sp>
        <p:nvSpPr>
          <p:cNvPr id="23" name="Google Shape;232;p20">
            <a:extLst>
              <a:ext uri="{FF2B5EF4-FFF2-40B4-BE49-F238E27FC236}">
                <a16:creationId xmlns:a16="http://schemas.microsoft.com/office/drawing/2014/main" id="{10543657-3896-4A7E-B4F5-83A65ACEC63A}"/>
              </a:ext>
            </a:extLst>
          </p:cNvPr>
          <p:cNvSpPr txBox="1">
            <a:spLocks/>
          </p:cNvSpPr>
          <p:nvPr/>
        </p:nvSpPr>
        <p:spPr>
          <a:xfrm>
            <a:off x="585787" y="514796"/>
            <a:ext cx="7843837" cy="437551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8">
              <a:spcBef>
                <a:spcPts val="600"/>
              </a:spcBef>
            </a:pPr>
            <a:endParaRPr lang="en-US" sz="1800">
              <a:solidFill>
                <a:schemeClr val="tx1"/>
              </a:solidFill>
              <a:latin typeface="Times New Roman" panose="02020603050405020304" pitchFamily="18" charset="0"/>
              <a:cs typeface="Times New Roman" panose="02020603050405020304" pitchFamily="18" charset="0"/>
            </a:endParaRPr>
          </a:p>
          <a:p>
            <a:pPr marL="342900" lvl="6" indent="-342900">
              <a:spcBef>
                <a:spcPts val="600"/>
              </a:spcBef>
              <a:buFont typeface="Arial" panose="020B0604020202020204" pitchFamily="34" charset="0"/>
              <a:buChar char="•"/>
            </a:pPr>
            <a:r>
              <a:rPr lang="en-US" sz="2400" b="1">
                <a:solidFill>
                  <a:schemeClr val="tx1"/>
                </a:solidFill>
                <a:latin typeface="Times New Roman" panose="02020603050405020304" pitchFamily="18" charset="0"/>
                <a:cs typeface="Times New Roman" panose="02020603050405020304" pitchFamily="18" charset="0"/>
              </a:rPr>
              <a:t>Hadoop YARN </a:t>
            </a:r>
            <a:r>
              <a:rPr lang="en-US" sz="2400">
                <a:solidFill>
                  <a:schemeClr val="tx1"/>
                </a:solidFill>
                <a:latin typeface="Times New Roman" panose="02020603050405020304" pitchFamily="18" charset="0"/>
                <a:cs typeface="Times New Roman" panose="02020603050405020304" pitchFamily="18" charset="0"/>
              </a:rPr>
              <a:t>: 	</a:t>
            </a:r>
            <a:r>
              <a:rPr lang="en-US" sz="1800" err="1">
                <a:solidFill>
                  <a:schemeClr val="tx1"/>
                </a:solidFill>
                <a:latin typeface="Times New Roman" panose="02020603050405020304" pitchFamily="18" charset="0"/>
                <a:cs typeface="Times New Roman" panose="02020603050405020304" pitchFamily="18" charset="0"/>
              </a:rPr>
              <a:t>trình</a:t>
            </a:r>
            <a:r>
              <a:rPr lang="en-US" sz="1800">
                <a:solidFill>
                  <a:schemeClr val="tx1"/>
                </a:solidFill>
                <a:latin typeface="Times New Roman" panose="02020603050405020304" pitchFamily="18" charset="0"/>
                <a:cs typeface="Times New Roman" panose="02020603050405020304" pitchFamily="18" charset="0"/>
              </a:rPr>
              <a:t> </a:t>
            </a:r>
            <a:r>
              <a:rPr lang="en-US" sz="1800" err="1">
                <a:solidFill>
                  <a:schemeClr val="tx1"/>
                </a:solidFill>
                <a:latin typeface="Times New Roman" panose="02020603050405020304" pitchFamily="18" charset="0"/>
                <a:cs typeface="Times New Roman" panose="02020603050405020304" pitchFamily="18" charset="0"/>
              </a:rPr>
              <a:t>quản</a:t>
            </a:r>
            <a:r>
              <a:rPr lang="en-US" sz="1800">
                <a:solidFill>
                  <a:schemeClr val="tx1"/>
                </a:solidFill>
                <a:latin typeface="Times New Roman" panose="02020603050405020304" pitchFamily="18" charset="0"/>
                <a:cs typeface="Times New Roman" panose="02020603050405020304" pitchFamily="18" charset="0"/>
              </a:rPr>
              <a:t> </a:t>
            </a:r>
            <a:r>
              <a:rPr lang="en-US" sz="1800" err="1">
                <a:solidFill>
                  <a:schemeClr val="tx1"/>
                </a:solidFill>
                <a:latin typeface="Times New Roman" panose="02020603050405020304" pitchFamily="18" charset="0"/>
                <a:cs typeface="Times New Roman" panose="02020603050405020304" pitchFamily="18" charset="0"/>
              </a:rPr>
              <a:t>lý</a:t>
            </a:r>
            <a:r>
              <a:rPr lang="en-US" sz="1800">
                <a:solidFill>
                  <a:schemeClr val="tx1"/>
                </a:solidFill>
                <a:latin typeface="Times New Roman" panose="02020603050405020304" pitchFamily="18" charset="0"/>
                <a:cs typeface="Times New Roman" panose="02020603050405020304" pitchFamily="18" charset="0"/>
              </a:rPr>
              <a:t> tài nguyên trong bản Hadoop 2.x</a:t>
            </a:r>
          </a:p>
          <a:p>
            <a:pPr marL="342900" lvl="6" indent="-342900">
              <a:spcBef>
                <a:spcPts val="600"/>
              </a:spcBef>
              <a:buFont typeface="Arial" panose="020B0604020202020204" pitchFamily="34" charset="0"/>
              <a:buChar char="•"/>
            </a:pPr>
            <a:endParaRPr lang="en-US" sz="1800">
              <a:solidFill>
                <a:schemeClr val="tx1"/>
              </a:solidFill>
              <a:latin typeface="Times New Roman" panose="02020603050405020304" pitchFamily="18" charset="0"/>
              <a:cs typeface="Times New Roman" panose="02020603050405020304" pitchFamily="18" charset="0"/>
            </a:endParaRPr>
          </a:p>
          <a:p>
            <a:pPr marL="342900" lvl="6" indent="-342900">
              <a:spcBef>
                <a:spcPts val="600"/>
              </a:spcBef>
              <a:buFont typeface="Arial" panose="020B0604020202020204" pitchFamily="34" charset="0"/>
              <a:buChar char="•"/>
            </a:pPr>
            <a:r>
              <a:rPr lang="en-US" sz="2400" b="1">
                <a:solidFill>
                  <a:schemeClr val="tx1"/>
                </a:solidFill>
                <a:latin typeface="Times New Roman" panose="02020603050405020304" pitchFamily="18" charset="0"/>
                <a:cs typeface="Times New Roman" panose="02020603050405020304" pitchFamily="18" charset="0"/>
              </a:rPr>
              <a:t>Apache Mesos </a:t>
            </a:r>
            <a:r>
              <a:rPr lang="en-US" sz="2400">
                <a:solidFill>
                  <a:schemeClr val="tx1"/>
                </a:solidFill>
                <a:latin typeface="Times New Roman" panose="02020603050405020304" pitchFamily="18" charset="0"/>
                <a:cs typeface="Times New Roman" panose="02020603050405020304" pitchFamily="18" charset="0"/>
              </a:rPr>
              <a:t>: 	</a:t>
            </a:r>
            <a:r>
              <a:rPr lang="en-US" sz="1800" err="1">
                <a:solidFill>
                  <a:schemeClr val="tx1"/>
                </a:solidFill>
                <a:latin typeface="Times New Roman" panose="02020603050405020304" pitchFamily="18" charset="0"/>
                <a:cs typeface="Times New Roman" panose="02020603050405020304" pitchFamily="18" charset="0"/>
              </a:rPr>
              <a:t>trình</a:t>
            </a:r>
            <a:r>
              <a:rPr lang="en-US" sz="1800">
                <a:solidFill>
                  <a:schemeClr val="tx1"/>
                </a:solidFill>
                <a:latin typeface="Times New Roman" panose="02020603050405020304" pitchFamily="18" charset="0"/>
                <a:cs typeface="Times New Roman" panose="02020603050405020304" pitchFamily="18" charset="0"/>
              </a:rPr>
              <a:t> </a:t>
            </a:r>
            <a:r>
              <a:rPr lang="en-US" sz="1800" err="1">
                <a:solidFill>
                  <a:schemeClr val="tx1"/>
                </a:solidFill>
                <a:latin typeface="Times New Roman" panose="02020603050405020304" pitchFamily="18" charset="0"/>
                <a:cs typeface="Times New Roman" panose="02020603050405020304" pitchFamily="18" charset="0"/>
              </a:rPr>
              <a:t>quản</a:t>
            </a:r>
            <a:r>
              <a:rPr lang="en-US" sz="1800">
                <a:solidFill>
                  <a:schemeClr val="tx1"/>
                </a:solidFill>
                <a:latin typeface="Times New Roman" panose="02020603050405020304" pitchFamily="18" charset="0"/>
                <a:cs typeface="Times New Roman" panose="02020603050405020304" pitchFamily="18" charset="0"/>
              </a:rPr>
              <a:t> </a:t>
            </a:r>
            <a:r>
              <a:rPr lang="en-US" sz="1800" err="1">
                <a:solidFill>
                  <a:schemeClr val="tx1"/>
                </a:solidFill>
                <a:latin typeface="Times New Roman" panose="02020603050405020304" pitchFamily="18" charset="0"/>
                <a:cs typeface="Times New Roman" panose="02020603050405020304" pitchFamily="18" charset="0"/>
              </a:rPr>
              <a:t>lý</a:t>
            </a:r>
            <a:r>
              <a:rPr lang="en-US" sz="1800">
                <a:solidFill>
                  <a:schemeClr val="tx1"/>
                </a:solidFill>
                <a:latin typeface="Times New Roman" panose="02020603050405020304" pitchFamily="18" charset="0"/>
                <a:cs typeface="Times New Roman" panose="02020603050405020304" pitchFamily="18" charset="0"/>
              </a:rPr>
              <a:t> </a:t>
            </a:r>
            <a:r>
              <a:rPr lang="en-US" sz="1800" err="1">
                <a:solidFill>
                  <a:schemeClr val="tx1"/>
                </a:solidFill>
                <a:latin typeface="Times New Roman" panose="02020603050405020304" pitchFamily="18" charset="0"/>
                <a:cs typeface="Times New Roman" panose="02020603050405020304" pitchFamily="18" charset="0"/>
              </a:rPr>
              <a:t>cụm</a:t>
            </a:r>
            <a:r>
              <a:rPr lang="en-US" sz="1800">
                <a:solidFill>
                  <a:schemeClr val="tx1"/>
                </a:solidFill>
                <a:latin typeface="Times New Roman" panose="02020603050405020304" pitchFamily="18" charset="0"/>
                <a:cs typeface="Times New Roman" panose="02020603050405020304" pitchFamily="18" charset="0"/>
              </a:rPr>
              <a:t> </a:t>
            </a:r>
            <a:r>
              <a:rPr lang="en-US" sz="1800" err="1">
                <a:solidFill>
                  <a:schemeClr val="tx1"/>
                </a:solidFill>
                <a:latin typeface="Times New Roman" panose="02020603050405020304" pitchFamily="18" charset="0"/>
                <a:cs typeface="Times New Roman" panose="02020603050405020304" pitchFamily="18" charset="0"/>
              </a:rPr>
              <a:t>chung</a:t>
            </a:r>
            <a:r>
              <a:rPr lang="en-US" sz="1800">
                <a:solidFill>
                  <a:schemeClr val="tx1"/>
                </a:solidFill>
                <a:latin typeface="Times New Roman" panose="02020603050405020304" pitchFamily="18" charset="0"/>
                <a:cs typeface="Times New Roman" panose="02020603050405020304" pitchFamily="18" charset="0"/>
              </a:rPr>
              <a:t> có </a:t>
            </a:r>
            <a:r>
              <a:rPr lang="en-US" sz="1800" err="1">
                <a:solidFill>
                  <a:schemeClr val="tx1"/>
                </a:solidFill>
                <a:latin typeface="Times New Roman" panose="02020603050405020304" pitchFamily="18" charset="0"/>
                <a:cs typeface="Times New Roman" panose="02020603050405020304" pitchFamily="18" charset="0"/>
              </a:rPr>
              <a:t>thể</a:t>
            </a:r>
            <a:r>
              <a:rPr lang="en-US" sz="1800">
                <a:solidFill>
                  <a:schemeClr val="tx1"/>
                </a:solidFill>
                <a:latin typeface="Times New Roman" panose="02020603050405020304" pitchFamily="18" charset="0"/>
                <a:cs typeface="Times New Roman" panose="02020603050405020304" pitchFamily="18" charset="0"/>
              </a:rPr>
              <a:t> </a:t>
            </a:r>
            <a:r>
              <a:rPr lang="en-US" sz="1800" err="1">
                <a:solidFill>
                  <a:schemeClr val="tx1"/>
                </a:solidFill>
                <a:latin typeface="Times New Roman" panose="02020603050405020304" pitchFamily="18" charset="0"/>
                <a:cs typeface="Times New Roman" panose="02020603050405020304" pitchFamily="18" charset="0"/>
              </a:rPr>
              <a:t>chạy</a:t>
            </a:r>
            <a:r>
              <a:rPr lang="en-US" sz="1800">
                <a:solidFill>
                  <a:schemeClr val="tx1"/>
                </a:solidFill>
                <a:latin typeface="Times New Roman" panose="02020603050405020304" pitchFamily="18" charset="0"/>
                <a:cs typeface="Times New Roman" panose="02020603050405020304" pitchFamily="18" charset="0"/>
              </a:rPr>
              <a:t> Hadoop 				 MapReduce và </a:t>
            </a:r>
            <a:r>
              <a:rPr lang="en-US" sz="1800" err="1">
                <a:solidFill>
                  <a:schemeClr val="tx1"/>
                </a:solidFill>
                <a:latin typeface="Times New Roman" panose="02020603050405020304" pitchFamily="18" charset="0"/>
                <a:cs typeface="Times New Roman" panose="02020603050405020304" pitchFamily="18" charset="0"/>
              </a:rPr>
              <a:t>các</a:t>
            </a:r>
            <a:r>
              <a:rPr lang="en-US" sz="1800">
                <a:solidFill>
                  <a:schemeClr val="tx1"/>
                </a:solidFill>
                <a:latin typeface="Times New Roman" panose="02020603050405020304" pitchFamily="18" charset="0"/>
                <a:cs typeface="Times New Roman" panose="02020603050405020304" pitchFamily="18" charset="0"/>
              </a:rPr>
              <a:t> </a:t>
            </a:r>
            <a:r>
              <a:rPr lang="en-US" sz="1800" err="1">
                <a:solidFill>
                  <a:schemeClr val="tx1"/>
                </a:solidFill>
                <a:latin typeface="Times New Roman" panose="02020603050405020304" pitchFamily="18" charset="0"/>
                <a:cs typeface="Times New Roman" panose="02020603050405020304" pitchFamily="18" charset="0"/>
              </a:rPr>
              <a:t>ứng</a:t>
            </a:r>
            <a:r>
              <a:rPr lang="en-US" sz="1800">
                <a:solidFill>
                  <a:schemeClr val="tx1"/>
                </a:solidFill>
                <a:latin typeface="Times New Roman" panose="02020603050405020304" pitchFamily="18" charset="0"/>
                <a:cs typeface="Times New Roman" panose="02020603050405020304" pitchFamily="18" charset="0"/>
              </a:rPr>
              <a:t> </a:t>
            </a:r>
            <a:r>
              <a:rPr lang="en-US" sz="1800" err="1">
                <a:solidFill>
                  <a:schemeClr val="tx1"/>
                </a:solidFill>
                <a:latin typeface="Times New Roman" panose="02020603050405020304" pitchFamily="18" charset="0"/>
                <a:cs typeface="Times New Roman" panose="02020603050405020304" pitchFamily="18" charset="0"/>
              </a:rPr>
              <a:t>dụng</a:t>
            </a:r>
            <a:r>
              <a:rPr lang="en-US" sz="1800">
                <a:solidFill>
                  <a:schemeClr val="tx1"/>
                </a:solidFill>
                <a:latin typeface="Times New Roman" panose="02020603050405020304" pitchFamily="18" charset="0"/>
                <a:cs typeface="Times New Roman" panose="02020603050405020304" pitchFamily="18" charset="0"/>
              </a:rPr>
              <a:t> dịch vụ</a:t>
            </a:r>
          </a:p>
          <a:p>
            <a:pPr marL="342900" lvl="6" indent="-342900">
              <a:spcBef>
                <a:spcPts val="600"/>
              </a:spcBef>
              <a:buFont typeface="Arial" panose="020B0604020202020204" pitchFamily="34" charset="0"/>
              <a:buChar char="•"/>
            </a:pPr>
            <a:endParaRPr lang="en-US" sz="1800">
              <a:solidFill>
                <a:schemeClr val="tx1"/>
              </a:solidFill>
              <a:latin typeface="Times New Roman" panose="02020603050405020304" pitchFamily="18" charset="0"/>
              <a:cs typeface="Times New Roman" panose="02020603050405020304" pitchFamily="18" charset="0"/>
            </a:endParaRPr>
          </a:p>
          <a:p>
            <a:pPr marL="342900" lvl="6" indent="-342900">
              <a:spcBef>
                <a:spcPts val="600"/>
              </a:spcBef>
              <a:buFont typeface="Arial" panose="020B0604020202020204" pitchFamily="34" charset="0"/>
              <a:buChar char="•"/>
            </a:pPr>
            <a:r>
              <a:rPr lang="en-US" sz="2400" b="1">
                <a:solidFill>
                  <a:schemeClr val="tx1"/>
                </a:solidFill>
                <a:latin typeface="Times New Roman" panose="02020603050405020304" pitchFamily="18" charset="0"/>
                <a:cs typeface="Times New Roman" panose="02020603050405020304" pitchFamily="18" charset="0"/>
              </a:rPr>
              <a:t>Kubernetes</a:t>
            </a:r>
            <a:r>
              <a:rPr lang="en-US" sz="2400">
                <a:solidFill>
                  <a:schemeClr val="tx1"/>
                </a:solidFill>
                <a:latin typeface="Times New Roman" panose="02020603050405020304" pitchFamily="18" charset="0"/>
                <a:cs typeface="Times New Roman" panose="02020603050405020304" pitchFamily="18" charset="0"/>
              </a:rPr>
              <a:t> : 	</a:t>
            </a:r>
            <a:r>
              <a:rPr lang="vi-VN" sz="1800" b="0" i="0" err="1">
                <a:solidFill>
                  <a:schemeClr val="tx1"/>
                </a:solidFill>
                <a:effectLst/>
                <a:latin typeface="+mj-lt"/>
              </a:rPr>
              <a:t>một</a:t>
            </a:r>
            <a:r>
              <a:rPr lang="vi-VN" sz="1800" b="0" i="0">
                <a:solidFill>
                  <a:schemeClr val="tx1"/>
                </a:solidFill>
                <a:effectLst/>
                <a:latin typeface="+mj-lt"/>
              </a:rPr>
              <a:t> </a:t>
            </a:r>
            <a:r>
              <a:rPr lang="vi-VN" sz="1800" b="0" i="0" err="1">
                <a:solidFill>
                  <a:schemeClr val="tx1"/>
                </a:solidFill>
                <a:effectLst/>
                <a:latin typeface="+mj-lt"/>
              </a:rPr>
              <a:t>hệ</a:t>
            </a:r>
            <a:r>
              <a:rPr lang="vi-VN" sz="1800" b="0" i="0">
                <a:solidFill>
                  <a:schemeClr val="tx1"/>
                </a:solidFill>
                <a:effectLst/>
                <a:latin typeface="+mj-lt"/>
              </a:rPr>
              <a:t> </a:t>
            </a:r>
            <a:r>
              <a:rPr lang="vi-VN" sz="1800" b="0" i="0" err="1">
                <a:solidFill>
                  <a:schemeClr val="tx1"/>
                </a:solidFill>
                <a:effectLst/>
                <a:latin typeface="+mj-lt"/>
              </a:rPr>
              <a:t>thống</a:t>
            </a:r>
            <a:r>
              <a:rPr lang="vi-VN" sz="1800" b="0" i="0">
                <a:solidFill>
                  <a:schemeClr val="tx1"/>
                </a:solidFill>
                <a:effectLst/>
                <a:latin typeface="+mj-lt"/>
              </a:rPr>
              <a:t> </a:t>
            </a:r>
            <a:r>
              <a:rPr lang="vi-VN" sz="1800" b="0" i="0" err="1">
                <a:solidFill>
                  <a:schemeClr val="tx1"/>
                </a:solidFill>
                <a:effectLst/>
                <a:latin typeface="+mj-lt"/>
              </a:rPr>
              <a:t>mã</a:t>
            </a:r>
            <a:r>
              <a:rPr lang="vi-VN" sz="1800" b="0" i="0">
                <a:solidFill>
                  <a:schemeClr val="tx1"/>
                </a:solidFill>
                <a:effectLst/>
                <a:latin typeface="+mj-lt"/>
              </a:rPr>
              <a:t> </a:t>
            </a:r>
            <a:r>
              <a:rPr lang="vi-VN" sz="1800" b="0" i="0" err="1">
                <a:solidFill>
                  <a:schemeClr val="tx1"/>
                </a:solidFill>
                <a:effectLst/>
                <a:latin typeface="+mj-lt"/>
              </a:rPr>
              <a:t>nguồn</a:t>
            </a:r>
            <a:r>
              <a:rPr lang="vi-VN" sz="1800" b="0" i="0">
                <a:solidFill>
                  <a:schemeClr val="tx1"/>
                </a:solidFill>
                <a:effectLst/>
                <a:latin typeface="+mj-lt"/>
              </a:rPr>
              <a:t> </a:t>
            </a:r>
            <a:r>
              <a:rPr lang="vi-VN" sz="1800" b="0" i="0" err="1">
                <a:solidFill>
                  <a:schemeClr val="tx1"/>
                </a:solidFill>
                <a:effectLst/>
                <a:latin typeface="+mj-lt"/>
              </a:rPr>
              <a:t>mở</a:t>
            </a:r>
            <a:r>
              <a:rPr lang="vi-VN" sz="1800" b="0" i="0">
                <a:solidFill>
                  <a:schemeClr val="tx1"/>
                </a:solidFill>
                <a:effectLst/>
                <a:latin typeface="+mj-lt"/>
              </a:rPr>
              <a:t> </a:t>
            </a:r>
            <a:r>
              <a:rPr lang="vi-VN" sz="1800" b="0" i="0" err="1">
                <a:solidFill>
                  <a:schemeClr val="tx1"/>
                </a:solidFill>
                <a:effectLst/>
                <a:latin typeface="+mj-lt"/>
              </a:rPr>
              <a:t>để</a:t>
            </a:r>
            <a:r>
              <a:rPr lang="vi-VN" sz="1800" b="0" i="0">
                <a:solidFill>
                  <a:schemeClr val="tx1"/>
                </a:solidFill>
                <a:effectLst/>
                <a:latin typeface="+mj-lt"/>
              </a:rPr>
              <a:t> </a:t>
            </a:r>
            <a:r>
              <a:rPr lang="vi-VN" sz="1800" b="0" i="0" err="1">
                <a:solidFill>
                  <a:schemeClr val="tx1"/>
                </a:solidFill>
                <a:effectLst/>
                <a:latin typeface="+mj-lt"/>
              </a:rPr>
              <a:t>tự</a:t>
            </a:r>
            <a:r>
              <a:rPr lang="vi-VN" sz="1800" b="0" i="0">
                <a:solidFill>
                  <a:schemeClr val="tx1"/>
                </a:solidFill>
                <a:effectLst/>
                <a:latin typeface="+mj-lt"/>
              </a:rPr>
              <a:t> </a:t>
            </a:r>
            <a:r>
              <a:rPr lang="vi-VN" sz="1800" b="0" i="0" err="1">
                <a:solidFill>
                  <a:schemeClr val="tx1"/>
                </a:solidFill>
                <a:effectLst/>
                <a:latin typeface="+mj-lt"/>
              </a:rPr>
              <a:t>động</a:t>
            </a:r>
            <a:r>
              <a:rPr lang="vi-VN" sz="1800" b="0" i="0">
                <a:solidFill>
                  <a:schemeClr val="tx1"/>
                </a:solidFill>
                <a:effectLst/>
                <a:latin typeface="+mj-lt"/>
              </a:rPr>
              <a:t> </a:t>
            </a:r>
            <a:r>
              <a:rPr lang="vi-VN" sz="1800" b="0" i="0" err="1">
                <a:solidFill>
                  <a:schemeClr val="tx1"/>
                </a:solidFill>
                <a:effectLst/>
                <a:latin typeface="+mj-lt"/>
              </a:rPr>
              <a:t>hóa</a:t>
            </a:r>
            <a:r>
              <a:rPr lang="vi-VN" sz="1800" b="0" i="0">
                <a:solidFill>
                  <a:schemeClr val="tx1"/>
                </a:solidFill>
                <a:effectLst/>
                <a:latin typeface="+mj-lt"/>
              </a:rPr>
              <a:t> </a:t>
            </a:r>
            <a:r>
              <a:rPr lang="vi-VN" sz="1800" b="0" i="0" err="1">
                <a:solidFill>
                  <a:schemeClr val="tx1"/>
                </a:solidFill>
                <a:effectLst/>
                <a:latin typeface="+mj-lt"/>
              </a:rPr>
              <a:t>việc</a:t>
            </a:r>
            <a:r>
              <a:rPr lang="vi-VN" sz="1800" b="0" i="0">
                <a:solidFill>
                  <a:schemeClr val="tx1"/>
                </a:solidFill>
                <a:effectLst/>
                <a:latin typeface="+mj-lt"/>
              </a:rPr>
              <a:t> </a:t>
            </a:r>
            <a:r>
              <a:rPr lang="en-US" sz="1800" b="0" i="0">
                <a:solidFill>
                  <a:schemeClr val="tx1"/>
                </a:solidFill>
                <a:effectLst/>
                <a:latin typeface="+mj-lt"/>
              </a:rPr>
              <a:t>		    		</a:t>
            </a:r>
            <a:r>
              <a:rPr lang="vi-VN" sz="1800" b="0" i="0" err="1">
                <a:solidFill>
                  <a:schemeClr val="tx1"/>
                </a:solidFill>
                <a:effectLst/>
                <a:latin typeface="+mj-lt"/>
              </a:rPr>
              <a:t>triển</a:t>
            </a:r>
            <a:r>
              <a:rPr lang="vi-VN" sz="1800" b="0" i="0">
                <a:solidFill>
                  <a:schemeClr val="tx1"/>
                </a:solidFill>
                <a:effectLst/>
                <a:latin typeface="+mj-lt"/>
              </a:rPr>
              <a:t> khai, </a:t>
            </a:r>
            <a:r>
              <a:rPr lang="vi-VN" sz="1800" b="0" i="0" err="1">
                <a:solidFill>
                  <a:schemeClr val="tx1"/>
                </a:solidFill>
                <a:effectLst/>
                <a:latin typeface="+mj-lt"/>
              </a:rPr>
              <a:t>mở</a:t>
            </a:r>
            <a:r>
              <a:rPr lang="vi-VN" sz="1800" b="0" i="0">
                <a:solidFill>
                  <a:schemeClr val="tx1"/>
                </a:solidFill>
                <a:effectLst/>
                <a:latin typeface="+mj-lt"/>
              </a:rPr>
              <a:t> </a:t>
            </a:r>
            <a:r>
              <a:rPr lang="vi-VN" sz="1800" b="0" i="0" err="1">
                <a:solidFill>
                  <a:schemeClr val="tx1"/>
                </a:solidFill>
                <a:effectLst/>
                <a:latin typeface="+mj-lt"/>
              </a:rPr>
              <a:t>rộng</a:t>
            </a:r>
            <a:r>
              <a:rPr lang="vi-VN" sz="1800" b="0" i="0">
                <a:solidFill>
                  <a:schemeClr val="tx1"/>
                </a:solidFill>
                <a:effectLst/>
                <a:latin typeface="+mj-lt"/>
              </a:rPr>
              <a:t> quy mô </a:t>
            </a:r>
            <a:r>
              <a:rPr lang="vi-VN" sz="1800" b="0" i="0" err="1">
                <a:solidFill>
                  <a:schemeClr val="tx1"/>
                </a:solidFill>
                <a:effectLst/>
                <a:latin typeface="+mj-lt"/>
              </a:rPr>
              <a:t>và</a:t>
            </a:r>
            <a:r>
              <a:rPr lang="vi-VN" sz="1800" b="0" i="0">
                <a:solidFill>
                  <a:schemeClr val="tx1"/>
                </a:solidFill>
                <a:effectLst/>
                <a:latin typeface="+mj-lt"/>
              </a:rPr>
              <a:t> </a:t>
            </a:r>
            <a:r>
              <a:rPr lang="vi-VN" sz="1800" b="0" i="0" err="1">
                <a:solidFill>
                  <a:schemeClr val="tx1"/>
                </a:solidFill>
                <a:effectLst/>
                <a:latin typeface="+mj-lt"/>
              </a:rPr>
              <a:t>quản</a:t>
            </a:r>
            <a:r>
              <a:rPr lang="vi-VN" sz="1800" b="0" i="0">
                <a:solidFill>
                  <a:schemeClr val="tx1"/>
                </a:solidFill>
                <a:effectLst/>
                <a:latin typeface="+mj-lt"/>
              </a:rPr>
              <a:t> </a:t>
            </a:r>
            <a:r>
              <a:rPr lang="vi-VN" sz="1800" b="0" i="0" err="1">
                <a:solidFill>
                  <a:schemeClr val="tx1"/>
                </a:solidFill>
                <a:effectLst/>
                <a:latin typeface="+mj-lt"/>
              </a:rPr>
              <a:t>lý</a:t>
            </a:r>
            <a:r>
              <a:rPr lang="vi-VN" sz="1800" b="0" i="0">
                <a:solidFill>
                  <a:schemeClr val="tx1"/>
                </a:solidFill>
                <a:effectLst/>
                <a:latin typeface="+mj-lt"/>
              </a:rPr>
              <a:t> </a:t>
            </a:r>
            <a:r>
              <a:rPr lang="vi-VN" sz="1800" b="0" i="0" err="1">
                <a:solidFill>
                  <a:schemeClr val="tx1"/>
                </a:solidFill>
                <a:effectLst/>
                <a:latin typeface="+mj-lt"/>
              </a:rPr>
              <a:t>các</a:t>
            </a:r>
            <a:r>
              <a:rPr lang="vi-VN" sz="1800" b="0" i="0">
                <a:solidFill>
                  <a:schemeClr val="tx1"/>
                </a:solidFill>
                <a:effectLst/>
                <a:latin typeface="+mj-lt"/>
              </a:rPr>
              <a:t> </a:t>
            </a:r>
            <a:r>
              <a:rPr lang="vi-VN" sz="1800" b="0" i="0" err="1">
                <a:solidFill>
                  <a:schemeClr val="tx1"/>
                </a:solidFill>
                <a:effectLst/>
                <a:latin typeface="+mj-lt"/>
              </a:rPr>
              <a:t>ứng</a:t>
            </a:r>
            <a:r>
              <a:rPr lang="vi-VN" sz="1800" b="0" i="0">
                <a:solidFill>
                  <a:schemeClr val="tx1"/>
                </a:solidFill>
                <a:effectLst/>
                <a:latin typeface="+mj-lt"/>
              </a:rPr>
              <a:t> </a:t>
            </a:r>
            <a:r>
              <a:rPr lang="en-US" sz="1800" b="0" i="0">
                <a:solidFill>
                  <a:schemeClr val="tx1"/>
                </a:solidFill>
                <a:effectLst/>
                <a:latin typeface="+mj-lt"/>
              </a:rPr>
              <a:t>		    		</a:t>
            </a:r>
            <a:r>
              <a:rPr lang="vi-VN" sz="1800" b="0" i="0" err="1">
                <a:solidFill>
                  <a:schemeClr val="tx1"/>
                </a:solidFill>
                <a:effectLst/>
                <a:latin typeface="+mj-lt"/>
              </a:rPr>
              <a:t>dụng</a:t>
            </a:r>
            <a:r>
              <a:rPr lang="en-US" sz="1800" b="0" i="0">
                <a:solidFill>
                  <a:schemeClr val="tx1"/>
                </a:solidFill>
                <a:effectLst/>
                <a:latin typeface="+mj-lt"/>
              </a:rPr>
              <a:t> </a:t>
            </a:r>
            <a:r>
              <a:rPr lang="vi-VN" sz="1800" b="0" i="0" err="1">
                <a:solidFill>
                  <a:schemeClr val="tx1"/>
                </a:solidFill>
                <a:effectLst/>
                <a:latin typeface="+mj-lt"/>
              </a:rPr>
              <a:t>được</a:t>
            </a:r>
            <a:r>
              <a:rPr lang="vi-VN" sz="1800" b="0" i="0">
                <a:solidFill>
                  <a:schemeClr val="tx1"/>
                </a:solidFill>
                <a:effectLst/>
                <a:latin typeface="+mj-lt"/>
              </a:rPr>
              <a:t> </a:t>
            </a:r>
            <a:r>
              <a:rPr lang="vi-VN" sz="1800" b="0" i="0" err="1">
                <a:solidFill>
                  <a:schemeClr val="tx1"/>
                </a:solidFill>
                <a:effectLst/>
                <a:latin typeface="+mj-lt"/>
              </a:rPr>
              <a:t>đóng</a:t>
            </a:r>
            <a:r>
              <a:rPr lang="vi-VN" sz="1800" b="0" i="0">
                <a:solidFill>
                  <a:schemeClr val="tx1"/>
                </a:solidFill>
                <a:effectLst/>
                <a:latin typeface="+mj-lt"/>
              </a:rPr>
              <a:t> </a:t>
            </a:r>
            <a:r>
              <a:rPr lang="vi-VN" sz="1800" b="0" i="0" err="1">
                <a:solidFill>
                  <a:schemeClr val="tx1"/>
                </a:solidFill>
                <a:effectLst/>
                <a:latin typeface="+mj-lt"/>
              </a:rPr>
              <a:t>gói</a:t>
            </a:r>
            <a:r>
              <a:rPr lang="vi-VN" sz="1800" b="0" i="0">
                <a:solidFill>
                  <a:schemeClr val="tx1"/>
                </a:solidFill>
                <a:effectLst/>
                <a:latin typeface="+mj-lt"/>
              </a:rPr>
              <a:t>.</a:t>
            </a:r>
            <a:endParaRPr lang="en-US" sz="1800" b="0" i="0">
              <a:solidFill>
                <a:schemeClr val="tx1"/>
              </a:solidFill>
              <a:effectLst/>
              <a:latin typeface="+mj-lt"/>
            </a:endParaRPr>
          </a:p>
          <a:p>
            <a:pPr marL="342900" lvl="6" indent="-342900">
              <a:spcBef>
                <a:spcPts val="600"/>
              </a:spcBef>
              <a:buFont typeface="Arial" panose="020B0604020202020204" pitchFamily="34" charset="0"/>
              <a:buChar char="•"/>
            </a:pPr>
            <a:endParaRPr lang="en-US" sz="1800" b="0" i="0">
              <a:solidFill>
                <a:schemeClr val="tx1"/>
              </a:solidFill>
              <a:effectLst/>
              <a:latin typeface="+mj-lt"/>
            </a:endParaRPr>
          </a:p>
          <a:p>
            <a:pPr marL="342900" lvl="6" indent="-342900">
              <a:spcBef>
                <a:spcPts val="600"/>
              </a:spcBef>
              <a:buFont typeface="Arial" panose="020B0604020202020204" pitchFamily="34" charset="0"/>
              <a:buChar char="•"/>
            </a:pPr>
            <a:r>
              <a:rPr lang="en-US" sz="2400" b="1">
                <a:solidFill>
                  <a:schemeClr val="tx1"/>
                </a:solidFill>
                <a:latin typeface="Times New Roman" panose="02020603050405020304" pitchFamily="18" charset="0"/>
                <a:cs typeface="Times New Roman" panose="02020603050405020304" pitchFamily="18" charset="0"/>
              </a:rPr>
              <a:t>Standalone</a:t>
            </a:r>
            <a:r>
              <a:rPr lang="en-US" sz="2400">
                <a:solidFill>
                  <a:schemeClr val="tx1"/>
                </a:solidFill>
                <a:latin typeface="Times New Roman" panose="02020603050405020304" pitchFamily="18" charset="0"/>
                <a:cs typeface="Times New Roman" panose="02020603050405020304" pitchFamily="18" charset="0"/>
              </a:rPr>
              <a:t> : 	</a:t>
            </a:r>
            <a:r>
              <a:rPr lang="en-US" sz="1800" err="1">
                <a:solidFill>
                  <a:schemeClr val="tx1"/>
                </a:solidFill>
                <a:latin typeface="Times New Roman" panose="02020603050405020304" pitchFamily="18" charset="0"/>
                <a:cs typeface="Times New Roman" panose="02020603050405020304" pitchFamily="18" charset="0"/>
              </a:rPr>
              <a:t>trình</a:t>
            </a:r>
            <a:r>
              <a:rPr lang="en-US" sz="1800">
                <a:solidFill>
                  <a:schemeClr val="tx1"/>
                </a:solidFill>
                <a:latin typeface="Times New Roman" panose="02020603050405020304" pitchFamily="18" charset="0"/>
                <a:cs typeface="Times New Roman" panose="02020603050405020304" pitchFamily="18" charset="0"/>
              </a:rPr>
              <a:t> </a:t>
            </a:r>
            <a:r>
              <a:rPr lang="en-US" sz="1800" err="1">
                <a:solidFill>
                  <a:schemeClr val="tx1"/>
                </a:solidFill>
                <a:latin typeface="Times New Roman" panose="02020603050405020304" pitchFamily="18" charset="0"/>
                <a:cs typeface="Times New Roman" panose="02020603050405020304" pitchFamily="18" charset="0"/>
              </a:rPr>
              <a:t>quản</a:t>
            </a:r>
            <a:r>
              <a:rPr lang="en-US" sz="1800">
                <a:solidFill>
                  <a:schemeClr val="tx1"/>
                </a:solidFill>
                <a:latin typeface="Times New Roman" panose="02020603050405020304" pitchFamily="18" charset="0"/>
                <a:cs typeface="Times New Roman" panose="02020603050405020304" pitchFamily="18" charset="0"/>
              </a:rPr>
              <a:t> </a:t>
            </a:r>
            <a:r>
              <a:rPr lang="en-US" sz="1800" err="1">
                <a:solidFill>
                  <a:schemeClr val="tx1"/>
                </a:solidFill>
                <a:latin typeface="Times New Roman" panose="02020603050405020304" pitchFamily="18" charset="0"/>
                <a:cs typeface="Times New Roman" panose="02020603050405020304" pitchFamily="18" charset="0"/>
              </a:rPr>
              <a:t>lý</a:t>
            </a:r>
            <a:r>
              <a:rPr lang="en-US" sz="1800">
                <a:solidFill>
                  <a:schemeClr val="tx1"/>
                </a:solidFill>
                <a:latin typeface="Times New Roman" panose="02020603050405020304" pitchFamily="18" charset="0"/>
                <a:cs typeface="Times New Roman" panose="02020603050405020304" pitchFamily="18" charset="0"/>
              </a:rPr>
              <a:t> </a:t>
            </a:r>
            <a:r>
              <a:rPr lang="en-US" sz="1800" err="1">
                <a:solidFill>
                  <a:schemeClr val="tx1"/>
                </a:solidFill>
                <a:latin typeface="Times New Roman" panose="02020603050405020304" pitchFamily="18" charset="0"/>
                <a:cs typeface="Times New Roman" panose="02020603050405020304" pitchFamily="18" charset="0"/>
              </a:rPr>
              <a:t>cụm</a:t>
            </a:r>
            <a:r>
              <a:rPr lang="en-US" sz="1800">
                <a:solidFill>
                  <a:schemeClr val="tx1"/>
                </a:solidFill>
                <a:latin typeface="Times New Roman" panose="02020603050405020304" pitchFamily="18" charset="0"/>
                <a:cs typeface="Times New Roman" panose="02020603050405020304" pitchFamily="18" charset="0"/>
              </a:rPr>
              <a:t> đơn </a:t>
            </a:r>
            <a:r>
              <a:rPr lang="en-US" sz="1800" err="1">
                <a:solidFill>
                  <a:schemeClr val="tx1"/>
                </a:solidFill>
                <a:latin typeface="Times New Roman" panose="02020603050405020304" pitchFamily="18" charset="0"/>
                <a:cs typeface="Times New Roman" panose="02020603050405020304" pitchFamily="18" charset="0"/>
              </a:rPr>
              <a:t>giản</a:t>
            </a:r>
            <a:r>
              <a:rPr lang="en-US" sz="1800">
                <a:solidFill>
                  <a:schemeClr val="tx1"/>
                </a:solidFill>
                <a:latin typeface="Times New Roman" panose="02020603050405020304" pitchFamily="18" charset="0"/>
                <a:cs typeface="Times New Roman" panose="02020603050405020304" pitchFamily="18" charset="0"/>
              </a:rPr>
              <a:t> </a:t>
            </a:r>
            <a:r>
              <a:rPr lang="en-US" sz="1800" err="1">
                <a:solidFill>
                  <a:schemeClr val="tx1"/>
                </a:solidFill>
                <a:latin typeface="Times New Roman" panose="02020603050405020304" pitchFamily="18" charset="0"/>
                <a:cs typeface="Times New Roman" panose="02020603050405020304" pitchFamily="18" charset="0"/>
              </a:rPr>
              <a:t>đi</a:t>
            </a:r>
            <a:r>
              <a:rPr lang="en-US" sz="1800">
                <a:solidFill>
                  <a:schemeClr val="tx1"/>
                </a:solidFill>
                <a:latin typeface="Times New Roman" panose="02020603050405020304" pitchFamily="18" charset="0"/>
                <a:cs typeface="Times New Roman" panose="02020603050405020304" pitchFamily="18" charset="0"/>
              </a:rPr>
              <a:t> kèm với Spark</a:t>
            </a:r>
          </a:p>
          <a:p>
            <a:pPr lvl="6">
              <a:spcBef>
                <a:spcPts val="600"/>
              </a:spcBef>
            </a:pPr>
            <a:endParaRPr lang="en-US" sz="1800">
              <a:solidFill>
                <a:schemeClr val="tx1"/>
              </a:solidFill>
              <a:latin typeface="+mj-lt"/>
              <a:cs typeface="Times New Roman" panose="02020603050405020304" pitchFamily="18" charset="0"/>
            </a:endParaRPr>
          </a:p>
          <a:p>
            <a:pPr>
              <a:spcBef>
                <a:spcPts val="600"/>
              </a:spcBef>
            </a:pPr>
            <a:endParaRPr lang="en-US">
              <a:latin typeface="Times New Roman" panose="02020603050405020304" pitchFamily="18" charset="0"/>
              <a:cs typeface="Times New Roman" panose="02020603050405020304" pitchFamily="18" charset="0"/>
            </a:endParaRPr>
          </a:p>
        </p:txBody>
      </p:sp>
      <p:sp>
        <p:nvSpPr>
          <p:cNvPr id="5" name="Hộp Văn bản 4">
            <a:extLst>
              <a:ext uri="{FF2B5EF4-FFF2-40B4-BE49-F238E27FC236}">
                <a16:creationId xmlns:a16="http://schemas.microsoft.com/office/drawing/2014/main" id="{57A16AE0-FDB6-4F33-8F5F-A5C8994160C0}"/>
              </a:ext>
            </a:extLst>
          </p:cNvPr>
          <p:cNvSpPr txBox="1"/>
          <p:nvPr/>
        </p:nvSpPr>
        <p:spPr>
          <a:xfrm>
            <a:off x="265043" y="253186"/>
            <a:ext cx="5923722" cy="523220"/>
          </a:xfrm>
          <a:prstGeom prst="rect">
            <a:avLst/>
          </a:prstGeom>
          <a:noFill/>
        </p:spPr>
        <p:txBody>
          <a:bodyPr wrap="square">
            <a:spAutoFit/>
          </a:bodyPr>
          <a:lstStyle/>
          <a:p>
            <a:pPr>
              <a:spcBef>
                <a:spcPts val="600"/>
              </a:spcBef>
            </a:pPr>
            <a:r>
              <a:rPr lang="en-US" sz="2800" b="1">
                <a:solidFill>
                  <a:schemeClr val="tx1"/>
                </a:solidFill>
                <a:latin typeface="+mj-lt"/>
                <a:cs typeface="Times New Roman" panose="02020603050405020304" pitchFamily="18" charset="0"/>
              </a:rPr>
              <a:t>3.2 Các loại </a:t>
            </a:r>
            <a:r>
              <a:rPr lang="en-US" sz="2800" b="1">
                <a:solidFill>
                  <a:schemeClr val="accent4"/>
                </a:solidFill>
                <a:latin typeface="+mj-lt"/>
                <a:cs typeface="Times New Roman" panose="02020603050405020304" pitchFamily="18" charset="0"/>
              </a:rPr>
              <a:t>Trình Quản Lý Cụm </a:t>
            </a:r>
            <a:r>
              <a:rPr lang="en-US" sz="2800" b="1">
                <a:solidFill>
                  <a:schemeClr val="tx1"/>
                </a:solidFill>
                <a:latin typeface="+mj-lt"/>
                <a:cs typeface="Times New Roman" panose="02020603050405020304" pitchFamily="18" charset="0"/>
              </a:rPr>
              <a:t>:</a:t>
            </a:r>
          </a:p>
        </p:txBody>
      </p:sp>
    </p:spTree>
    <p:extLst>
      <p:ext uri="{BB962C8B-B14F-4D97-AF65-F5344CB8AC3E}">
        <p14:creationId xmlns:p14="http://schemas.microsoft.com/office/powerpoint/2010/main" val="904467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217">
                                          <p:stCondLst>
                                            <p:cond delay="0"/>
                                          </p:stCondLst>
                                        </p:cTn>
                                        <p:tgtEl>
                                          <p:spTgt spid="5">
                                            <p:txEl>
                                              <p:pRg st="0" end="0"/>
                                            </p:txEl>
                                          </p:spTgt>
                                        </p:tgtEl>
                                      </p:cBhvr>
                                    </p:animEffect>
                                    <p:anim calcmode="lin" valueType="num">
                                      <p:cBhvr>
                                        <p:cTn id="8" dur="683"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1" dur="124" tmFilter="0, 0; 0.125,0.2665; 0.25,0.4; 0.375,0.465; 0.5,0.5;  0.625,0.535; 0.75,0.6; 0.875,0.7335; 1,1">
                                          <p:stCondLst>
                                            <p:cond delay="497"/>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5">
                                            <p:txEl>
                                              <p:pRg st="0" end="0"/>
                                            </p:txEl>
                                          </p:spTgt>
                                        </p:tgtEl>
                                        <p:attrNameLst>
                                          <p:attrName>ppt_y</p:attrName>
                                        </p:attrNameLst>
                                      </p:cBhvr>
                                      <p:tavLst>
                                        <p:tav tm="0" fmla="#ppt_y-sin(pi*$)/81">
                                          <p:val>
                                            <p:fltVal val="0"/>
                                          </p:val>
                                        </p:tav>
                                        <p:tav tm="100000">
                                          <p:val>
                                            <p:fltVal val="1"/>
                                          </p:val>
                                        </p:tav>
                                      </p:tavLst>
                                    </p:anim>
                                    <p:animScale>
                                      <p:cBhvr>
                                        <p:cTn id="13" dur="10">
                                          <p:stCondLst>
                                            <p:cond delay="244"/>
                                          </p:stCondLst>
                                        </p:cTn>
                                        <p:tgtEl>
                                          <p:spTgt spid="5">
                                            <p:txEl>
                                              <p:pRg st="0" end="0"/>
                                            </p:txEl>
                                          </p:spTgt>
                                        </p:tgtEl>
                                      </p:cBhvr>
                                      <p:to x="100000" y="60000"/>
                                    </p:animScale>
                                    <p:animScale>
                                      <p:cBhvr>
                                        <p:cTn id="14" dur="62" decel="50000">
                                          <p:stCondLst>
                                            <p:cond delay="254"/>
                                          </p:stCondLst>
                                        </p:cTn>
                                        <p:tgtEl>
                                          <p:spTgt spid="5">
                                            <p:txEl>
                                              <p:pRg st="0" end="0"/>
                                            </p:txEl>
                                          </p:spTgt>
                                        </p:tgtEl>
                                      </p:cBhvr>
                                      <p:to x="100000" y="100000"/>
                                    </p:animScale>
                                    <p:animScale>
                                      <p:cBhvr>
                                        <p:cTn id="15" dur="10">
                                          <p:stCondLst>
                                            <p:cond delay="492"/>
                                          </p:stCondLst>
                                        </p:cTn>
                                        <p:tgtEl>
                                          <p:spTgt spid="5">
                                            <p:txEl>
                                              <p:pRg st="0" end="0"/>
                                            </p:txEl>
                                          </p:spTgt>
                                        </p:tgtEl>
                                      </p:cBhvr>
                                      <p:to x="100000" y="80000"/>
                                    </p:animScale>
                                    <p:animScale>
                                      <p:cBhvr>
                                        <p:cTn id="16" dur="62" decel="50000">
                                          <p:stCondLst>
                                            <p:cond delay="502"/>
                                          </p:stCondLst>
                                        </p:cTn>
                                        <p:tgtEl>
                                          <p:spTgt spid="5">
                                            <p:txEl>
                                              <p:pRg st="0" end="0"/>
                                            </p:txEl>
                                          </p:spTgt>
                                        </p:tgtEl>
                                      </p:cBhvr>
                                      <p:to x="100000" y="100000"/>
                                    </p:animScale>
                                    <p:animScale>
                                      <p:cBhvr>
                                        <p:cTn id="17" dur="10">
                                          <p:stCondLst>
                                            <p:cond delay="616"/>
                                          </p:stCondLst>
                                        </p:cTn>
                                        <p:tgtEl>
                                          <p:spTgt spid="5">
                                            <p:txEl>
                                              <p:pRg st="0" end="0"/>
                                            </p:txEl>
                                          </p:spTgt>
                                        </p:tgtEl>
                                      </p:cBhvr>
                                      <p:to x="100000" y="90000"/>
                                    </p:animScale>
                                    <p:animScale>
                                      <p:cBhvr>
                                        <p:cTn id="18" dur="62" decel="50000">
                                          <p:stCondLst>
                                            <p:cond delay="625"/>
                                          </p:stCondLst>
                                        </p:cTn>
                                        <p:tgtEl>
                                          <p:spTgt spid="5">
                                            <p:txEl>
                                              <p:pRg st="0" end="0"/>
                                            </p:txEl>
                                          </p:spTgt>
                                        </p:tgtEl>
                                      </p:cBhvr>
                                      <p:to x="100000" y="100000"/>
                                    </p:animScale>
                                    <p:animScale>
                                      <p:cBhvr>
                                        <p:cTn id="19" dur="10">
                                          <p:stCondLst>
                                            <p:cond delay="678"/>
                                          </p:stCondLst>
                                        </p:cTn>
                                        <p:tgtEl>
                                          <p:spTgt spid="5">
                                            <p:txEl>
                                              <p:pRg st="0" end="0"/>
                                            </p:txEl>
                                          </p:spTgt>
                                        </p:tgtEl>
                                      </p:cBhvr>
                                      <p:to x="100000" y="95000"/>
                                    </p:animScale>
                                    <p:animScale>
                                      <p:cBhvr>
                                        <p:cTn id="20" dur="62" decel="50000">
                                          <p:stCondLst>
                                            <p:cond delay="688"/>
                                          </p:stCondLst>
                                        </p:cTn>
                                        <p:tgtEl>
                                          <p:spTgt spid="5">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randombar(horizontal)">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41F30"/>
        </a:solidFill>
        <a:effectLst/>
      </p:bgPr>
    </p:bg>
    <p:spTree>
      <p:nvGrpSpPr>
        <p:cNvPr id="1" name="Shape 1018"/>
        <p:cNvGrpSpPr/>
        <p:nvPr/>
      </p:nvGrpSpPr>
      <p:grpSpPr>
        <a:xfrm>
          <a:off x="0" y="0"/>
          <a:ext cx="0" cy="0"/>
          <a:chOff x="0" y="0"/>
          <a:chExt cx="0" cy="0"/>
        </a:xfrm>
      </p:grpSpPr>
      <p:sp>
        <p:nvSpPr>
          <p:cNvPr id="448" name="Google Shape;318;p29">
            <a:extLst>
              <a:ext uri="{FF2B5EF4-FFF2-40B4-BE49-F238E27FC236}">
                <a16:creationId xmlns:a16="http://schemas.microsoft.com/office/drawing/2014/main" id="{6DEB6E0F-0251-4050-9DE5-914692411825}"/>
              </a:ext>
            </a:extLst>
          </p:cNvPr>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83</a:t>
            </a:fld>
            <a:endParaRPr/>
          </a:p>
        </p:txBody>
      </p:sp>
      <p:sp>
        <p:nvSpPr>
          <p:cNvPr id="449" name="Hộp Văn bản 448">
            <a:extLst>
              <a:ext uri="{FF2B5EF4-FFF2-40B4-BE49-F238E27FC236}">
                <a16:creationId xmlns:a16="http://schemas.microsoft.com/office/drawing/2014/main" id="{5562887A-A4DE-42F7-B62E-0AB49D7254A4}"/>
              </a:ext>
            </a:extLst>
          </p:cNvPr>
          <p:cNvSpPr txBox="1"/>
          <p:nvPr/>
        </p:nvSpPr>
        <p:spPr>
          <a:xfrm>
            <a:off x="568449" y="151354"/>
            <a:ext cx="5943600" cy="584775"/>
          </a:xfrm>
          <a:prstGeom prst="rect">
            <a:avLst/>
          </a:prstGeom>
          <a:noFill/>
        </p:spPr>
        <p:txBody>
          <a:bodyPr wrap="square" rtlCol="0">
            <a:spAutoFit/>
          </a:bodyPr>
          <a:lstStyle/>
          <a:p>
            <a:r>
              <a:rPr lang="en-US" sz="3200" b="1">
                <a:solidFill>
                  <a:srgbClr val="FFFF00"/>
                </a:solidFill>
              </a:rPr>
              <a:t>YARN</a:t>
            </a:r>
          </a:p>
        </p:txBody>
      </p:sp>
      <p:sp>
        <p:nvSpPr>
          <p:cNvPr id="450" name="Hộp Văn bản 449">
            <a:extLst>
              <a:ext uri="{FF2B5EF4-FFF2-40B4-BE49-F238E27FC236}">
                <a16:creationId xmlns:a16="http://schemas.microsoft.com/office/drawing/2014/main" id="{12500321-4297-4F3C-83AD-81F8EC936649}"/>
              </a:ext>
            </a:extLst>
          </p:cNvPr>
          <p:cNvSpPr txBox="1"/>
          <p:nvPr/>
        </p:nvSpPr>
        <p:spPr>
          <a:xfrm>
            <a:off x="508813" y="970596"/>
            <a:ext cx="7988327" cy="1477328"/>
          </a:xfrm>
          <a:prstGeom prst="rect">
            <a:avLst/>
          </a:prstGeom>
          <a:noFill/>
        </p:spPr>
        <p:txBody>
          <a:bodyPr wrap="square" rtlCol="0">
            <a:spAutoFit/>
          </a:bodyPr>
          <a:lstStyle/>
          <a:p>
            <a:r>
              <a:rPr lang="vi-VN" sz="1800">
                <a:solidFill>
                  <a:schemeClr val="tx1"/>
                </a:solidFill>
                <a:latin typeface="+mj-lt"/>
              </a:rPr>
              <a:t>YARN là hệ thống thực thi và quản lý tài nguyên của Hadoop. </a:t>
            </a:r>
            <a:endParaRPr lang="en-US" sz="1800">
              <a:solidFill>
                <a:schemeClr val="tx1"/>
              </a:solidFill>
              <a:latin typeface="+mj-lt"/>
            </a:endParaRPr>
          </a:p>
          <a:p>
            <a:endParaRPr lang="en-US" sz="1800">
              <a:solidFill>
                <a:schemeClr val="tx1"/>
              </a:solidFill>
              <a:latin typeface="+mj-lt"/>
            </a:endParaRPr>
          </a:p>
          <a:p>
            <a:r>
              <a:rPr lang="vi-VN" sz="1800">
                <a:solidFill>
                  <a:schemeClr val="tx1"/>
                </a:solidFill>
                <a:latin typeface="+mj-lt"/>
              </a:rPr>
              <a:t>Nó còn được gọi là MapReduce 2 vì nó thay thế công cụ MapReduce trong Hadoop 1 chỉ hỗ trợ các công việc MapReduce</a:t>
            </a:r>
            <a:r>
              <a:rPr lang="en-US" sz="1800">
                <a:solidFill>
                  <a:schemeClr val="tx1"/>
                </a:solidFill>
                <a:latin typeface="+mj-lt"/>
              </a:rPr>
              <a:t>.</a:t>
            </a:r>
          </a:p>
          <a:p>
            <a:endParaRPr lang="en-US" sz="1800">
              <a:solidFill>
                <a:schemeClr val="tx1"/>
              </a:solidFill>
              <a:latin typeface="+mj-lt"/>
            </a:endParaRPr>
          </a:p>
        </p:txBody>
      </p:sp>
      <p:pic>
        <p:nvPicPr>
          <p:cNvPr id="2" name="Picture 2" descr="Apache Hadoop YARN | Introduction to YARN Architecture | Edureka">
            <a:extLst>
              <a:ext uri="{FF2B5EF4-FFF2-40B4-BE49-F238E27FC236}">
                <a16:creationId xmlns:a16="http://schemas.microsoft.com/office/drawing/2014/main" id="{DA85BF16-C43D-4B3B-BE4F-31C709510E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4028" y="2335509"/>
            <a:ext cx="4697895" cy="2642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54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randombar(horizontal)">
                                      <p:cBhvr>
                                        <p:cTn id="7" dur="500"/>
                                        <p:tgtEl>
                                          <p:spTgt spid="44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randombar(horizontal)">
                                      <p:cBhvr>
                                        <p:cTn id="10" dur="500"/>
                                        <p:tgtEl>
                                          <p:spTgt spid="450"/>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p:bldP spid="450"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41F30"/>
        </a:solidFill>
        <a:effectLst/>
      </p:bgPr>
    </p:bg>
    <p:spTree>
      <p:nvGrpSpPr>
        <p:cNvPr id="1" name="Shape 1018"/>
        <p:cNvGrpSpPr/>
        <p:nvPr/>
      </p:nvGrpSpPr>
      <p:grpSpPr>
        <a:xfrm>
          <a:off x="0" y="0"/>
          <a:ext cx="0" cy="0"/>
          <a:chOff x="0" y="0"/>
          <a:chExt cx="0" cy="0"/>
        </a:xfrm>
      </p:grpSpPr>
      <p:sp>
        <p:nvSpPr>
          <p:cNvPr id="448" name="Google Shape;318;p29">
            <a:extLst>
              <a:ext uri="{FF2B5EF4-FFF2-40B4-BE49-F238E27FC236}">
                <a16:creationId xmlns:a16="http://schemas.microsoft.com/office/drawing/2014/main" id="{6DEB6E0F-0251-4050-9DE5-914692411825}"/>
              </a:ext>
            </a:extLst>
          </p:cNvPr>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84</a:t>
            </a:fld>
            <a:endParaRPr/>
          </a:p>
        </p:txBody>
      </p:sp>
      <p:sp>
        <p:nvSpPr>
          <p:cNvPr id="449" name="Hộp Văn bản 448">
            <a:extLst>
              <a:ext uri="{FF2B5EF4-FFF2-40B4-BE49-F238E27FC236}">
                <a16:creationId xmlns:a16="http://schemas.microsoft.com/office/drawing/2014/main" id="{5562887A-A4DE-42F7-B62E-0AB49D7254A4}"/>
              </a:ext>
            </a:extLst>
          </p:cNvPr>
          <p:cNvSpPr txBox="1"/>
          <p:nvPr/>
        </p:nvSpPr>
        <p:spPr>
          <a:xfrm>
            <a:off x="356414" y="62679"/>
            <a:ext cx="5943600" cy="584775"/>
          </a:xfrm>
          <a:prstGeom prst="rect">
            <a:avLst/>
          </a:prstGeom>
          <a:noFill/>
        </p:spPr>
        <p:txBody>
          <a:bodyPr wrap="square" rtlCol="0">
            <a:spAutoFit/>
          </a:bodyPr>
          <a:lstStyle/>
          <a:p>
            <a:r>
              <a:rPr lang="en-US" sz="3200" b="1">
                <a:solidFill>
                  <a:srgbClr val="FFFF00"/>
                </a:solidFill>
              </a:rPr>
              <a:t>YARN</a:t>
            </a:r>
          </a:p>
        </p:txBody>
      </p:sp>
      <p:sp>
        <p:nvSpPr>
          <p:cNvPr id="450" name="Hộp Văn bản 449">
            <a:extLst>
              <a:ext uri="{FF2B5EF4-FFF2-40B4-BE49-F238E27FC236}">
                <a16:creationId xmlns:a16="http://schemas.microsoft.com/office/drawing/2014/main" id="{12500321-4297-4F3C-83AD-81F8EC936649}"/>
              </a:ext>
            </a:extLst>
          </p:cNvPr>
          <p:cNvSpPr txBox="1"/>
          <p:nvPr/>
        </p:nvSpPr>
        <p:spPr>
          <a:xfrm>
            <a:off x="293675" y="743388"/>
            <a:ext cx="7988327" cy="677108"/>
          </a:xfrm>
          <a:prstGeom prst="rect">
            <a:avLst/>
          </a:prstGeom>
          <a:noFill/>
        </p:spPr>
        <p:txBody>
          <a:bodyPr wrap="square" rtlCol="0">
            <a:spAutoFit/>
          </a:bodyPr>
          <a:lstStyle/>
          <a:p>
            <a:r>
              <a:rPr lang="en-US" sz="2000" b="1">
                <a:solidFill>
                  <a:schemeClr val="accent4">
                    <a:lumMod val="75000"/>
                  </a:schemeClr>
                </a:solidFill>
                <a:latin typeface="Times New Roman" panose="02020603050405020304" pitchFamily="18" charset="0"/>
                <a:cs typeface="Times New Roman" panose="02020603050405020304" pitchFamily="18" charset="0"/>
              </a:rPr>
              <a:t>Điểm Mạnh khi sử dụng YARN :</a:t>
            </a:r>
          </a:p>
          <a:p>
            <a:endParaRPr lang="en-US" sz="1800">
              <a:solidFill>
                <a:schemeClr val="tx1"/>
              </a:solidFill>
              <a:latin typeface="+mj-lt"/>
            </a:endParaRPr>
          </a:p>
        </p:txBody>
      </p:sp>
      <p:sp>
        <p:nvSpPr>
          <p:cNvPr id="3" name="Hộp Văn bản 2">
            <a:extLst>
              <a:ext uri="{FF2B5EF4-FFF2-40B4-BE49-F238E27FC236}">
                <a16:creationId xmlns:a16="http://schemas.microsoft.com/office/drawing/2014/main" id="{8A352265-8AA0-4A82-B549-9915DF389A47}"/>
              </a:ext>
            </a:extLst>
          </p:cNvPr>
          <p:cNvSpPr txBox="1"/>
          <p:nvPr/>
        </p:nvSpPr>
        <p:spPr>
          <a:xfrm>
            <a:off x="774493" y="1372113"/>
            <a:ext cx="8075832" cy="3416320"/>
          </a:xfrm>
          <a:prstGeom prst="rect">
            <a:avLst/>
          </a:prstGeom>
          <a:noFill/>
        </p:spPr>
        <p:txBody>
          <a:bodyPr wrap="square" rtlCol="0">
            <a:spAutoFit/>
          </a:bodyPr>
          <a:lstStyle/>
          <a:p>
            <a:pPr marL="285750" indent="-285750">
              <a:buClr>
                <a:schemeClr val="tx1"/>
              </a:buClr>
              <a:buFont typeface="Wingdings" panose="05000000000000000000" pitchFamily="2" charset="2"/>
              <a:buChar char="ü"/>
            </a:pPr>
            <a:r>
              <a:rPr lang="vi-VN" sz="1800">
                <a:solidFill>
                  <a:schemeClr val="tx1"/>
                </a:solidFill>
                <a:latin typeface="+mj-lt"/>
              </a:rPr>
              <a:t>Nhiều tổ chức đã có các cụm YARN với quy mô đáng kể, cùng với bí quyết kỹ thuật, công cụ và thủ tục để quản lý và giám sát chúng.</a:t>
            </a:r>
          </a:p>
          <a:p>
            <a:pPr marL="285750" indent="-285750">
              <a:buClr>
                <a:schemeClr val="tx1"/>
              </a:buClr>
              <a:buFont typeface="Wingdings" panose="05000000000000000000" pitchFamily="2" charset="2"/>
              <a:buChar char="ü"/>
            </a:pPr>
            <a:endParaRPr lang="en-US" sz="1800">
              <a:solidFill>
                <a:schemeClr val="tx1"/>
              </a:solidFill>
              <a:latin typeface="+mj-lt"/>
            </a:endParaRPr>
          </a:p>
          <a:p>
            <a:pPr marL="285750" indent="-285750">
              <a:buClr>
                <a:schemeClr val="tx1"/>
              </a:buClr>
              <a:buFont typeface="Wingdings" panose="05000000000000000000" pitchFamily="2" charset="2"/>
              <a:buChar char="ü"/>
            </a:pPr>
            <a:r>
              <a:rPr lang="vi-VN" sz="1800">
                <a:solidFill>
                  <a:schemeClr val="tx1"/>
                </a:solidFill>
                <a:latin typeface="+mj-lt"/>
              </a:rPr>
              <a:t>YARN cho phép chạy các loại ứng dụng Java khác nhau, không chỉ Spark, vì vậy có thể kết hợp các ứng dụng Hadoop và Spark cũ một cách dễ dàng.</a:t>
            </a:r>
          </a:p>
          <a:p>
            <a:pPr marL="285750" indent="-285750">
              <a:buClr>
                <a:schemeClr val="tx1"/>
              </a:buClr>
              <a:buFont typeface="Wingdings" panose="05000000000000000000" pitchFamily="2" charset="2"/>
              <a:buChar char="ü"/>
            </a:pPr>
            <a:endParaRPr lang="en-US" sz="1800">
              <a:solidFill>
                <a:schemeClr val="tx1"/>
              </a:solidFill>
              <a:latin typeface="+mj-lt"/>
            </a:endParaRPr>
          </a:p>
          <a:p>
            <a:pPr marL="285750" indent="-285750">
              <a:buClr>
                <a:schemeClr val="tx1"/>
              </a:buClr>
              <a:buFont typeface="Wingdings" panose="05000000000000000000" pitchFamily="2" charset="2"/>
              <a:buChar char="ü"/>
            </a:pPr>
            <a:r>
              <a:rPr lang="vi-VN" sz="1800">
                <a:solidFill>
                  <a:schemeClr val="tx1"/>
                </a:solidFill>
                <a:latin typeface="+mj-lt"/>
              </a:rPr>
              <a:t>YARN cung cấp các phương pháp để cô lập và ưu tiên các ứng dụng giữa người dùng và tổ chức, chức năng mà </a:t>
            </a:r>
            <a:r>
              <a:rPr lang="en-US" sz="1800">
                <a:solidFill>
                  <a:schemeClr val="tx1"/>
                </a:solidFill>
                <a:latin typeface="Times New Roman" panose="02020603050405020304" pitchFamily="18" charset="0"/>
                <a:cs typeface="Times New Roman" panose="02020603050405020304" pitchFamily="18" charset="0"/>
              </a:rPr>
              <a:t>standalone </a:t>
            </a:r>
            <a:r>
              <a:rPr lang="vi-VN" sz="1800">
                <a:solidFill>
                  <a:schemeClr val="tx1"/>
                </a:solidFill>
                <a:latin typeface="+mj-lt"/>
              </a:rPr>
              <a:t>không có.</a:t>
            </a:r>
          </a:p>
          <a:p>
            <a:pPr marL="285750" indent="-285750">
              <a:buClr>
                <a:schemeClr val="tx1"/>
              </a:buClr>
              <a:buFont typeface="Wingdings" panose="05000000000000000000" pitchFamily="2" charset="2"/>
              <a:buChar char="ü"/>
            </a:pPr>
            <a:endParaRPr lang="en-US" sz="1800">
              <a:solidFill>
                <a:schemeClr val="tx1"/>
              </a:solidFill>
              <a:latin typeface="+mj-lt"/>
            </a:endParaRPr>
          </a:p>
          <a:p>
            <a:pPr marL="285750" indent="-285750">
              <a:buClr>
                <a:schemeClr val="tx1"/>
              </a:buClr>
              <a:buFont typeface="Wingdings" panose="05000000000000000000" pitchFamily="2" charset="2"/>
              <a:buChar char="ü"/>
            </a:pPr>
            <a:r>
              <a:rPr lang="vi-VN" sz="1800">
                <a:solidFill>
                  <a:schemeClr val="tx1"/>
                </a:solidFill>
                <a:latin typeface="+mj-lt"/>
              </a:rPr>
              <a:t>Đây là loại cụm duy nhất hỗ trợ HDFS bảo mật của Kerberos.</a:t>
            </a:r>
          </a:p>
          <a:p>
            <a:pPr marL="285750" indent="-285750">
              <a:buClr>
                <a:schemeClr val="tx1"/>
              </a:buClr>
              <a:buFont typeface="Wingdings" panose="05000000000000000000" pitchFamily="2" charset="2"/>
              <a:buChar char="ü"/>
            </a:pPr>
            <a:endParaRPr lang="en-US" sz="1800">
              <a:solidFill>
                <a:schemeClr val="tx1"/>
              </a:solidFill>
              <a:latin typeface="+mj-lt"/>
            </a:endParaRPr>
          </a:p>
          <a:p>
            <a:pPr marL="285750" indent="-285750">
              <a:buClr>
                <a:schemeClr val="tx1"/>
              </a:buClr>
              <a:buFont typeface="Wingdings" panose="05000000000000000000" pitchFamily="2" charset="2"/>
              <a:buChar char="ü"/>
            </a:pPr>
            <a:r>
              <a:rPr lang="en-US" sz="1800">
                <a:solidFill>
                  <a:schemeClr val="tx1"/>
                </a:solidFill>
                <a:latin typeface="Times New Roman" panose="02020603050405020304" pitchFamily="18" charset="0"/>
                <a:cs typeface="Times New Roman" panose="02020603050405020304" pitchFamily="18" charset="0"/>
              </a:rPr>
              <a:t>K</a:t>
            </a:r>
            <a:r>
              <a:rPr lang="vi-VN" sz="1800">
                <a:solidFill>
                  <a:schemeClr val="tx1"/>
                </a:solidFill>
                <a:latin typeface="+mj-lt"/>
              </a:rPr>
              <a:t>hông phải cài đặt Spark trên tất cả các nút trong cụm</a:t>
            </a:r>
            <a:endParaRPr lang="en-US" sz="1800">
              <a:solidFill>
                <a:schemeClr val="tx1"/>
              </a:solidFill>
              <a:latin typeface="+mj-lt"/>
            </a:endParaRPr>
          </a:p>
        </p:txBody>
      </p:sp>
    </p:spTree>
    <p:extLst>
      <p:ext uri="{BB962C8B-B14F-4D97-AF65-F5344CB8AC3E}">
        <p14:creationId xmlns:p14="http://schemas.microsoft.com/office/powerpoint/2010/main" val="94443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randombar(horizontal)">
                                      <p:cBhvr>
                                        <p:cTn id="7" dur="250"/>
                                        <p:tgtEl>
                                          <p:spTgt spid="449"/>
                                        </p:tgtEl>
                                      </p:cBhvr>
                                    </p:animEffect>
                                  </p:childTnLst>
                                </p:cTn>
                              </p:par>
                              <p:par>
                                <p:cTn id="8" presetID="53" presetClass="entr" presetSubtype="16" fill="hold" nodeType="withEffect">
                                  <p:stCondLst>
                                    <p:cond delay="0"/>
                                  </p:stCondLst>
                                  <p:childTnLst>
                                    <p:set>
                                      <p:cBhvr>
                                        <p:cTn id="9" dur="1" fill="hold">
                                          <p:stCondLst>
                                            <p:cond delay="0"/>
                                          </p:stCondLst>
                                        </p:cTn>
                                        <p:tgtEl>
                                          <p:spTgt spid="450">
                                            <p:txEl>
                                              <p:pRg st="0" end="0"/>
                                            </p:txEl>
                                          </p:spTgt>
                                        </p:tgtEl>
                                        <p:attrNameLst>
                                          <p:attrName>style.visibility</p:attrName>
                                        </p:attrNameLst>
                                      </p:cBhvr>
                                      <p:to>
                                        <p:strVal val="visible"/>
                                      </p:to>
                                    </p:set>
                                    <p:anim calcmode="lin" valueType="num">
                                      <p:cBhvr>
                                        <p:cTn id="10" dur="250" fill="hold"/>
                                        <p:tgtEl>
                                          <p:spTgt spid="450">
                                            <p:txEl>
                                              <p:pRg st="0" end="0"/>
                                            </p:txEl>
                                          </p:spTgt>
                                        </p:tgtEl>
                                        <p:attrNameLst>
                                          <p:attrName>ppt_w</p:attrName>
                                        </p:attrNameLst>
                                      </p:cBhvr>
                                      <p:tavLst>
                                        <p:tav tm="0">
                                          <p:val>
                                            <p:fltVal val="0"/>
                                          </p:val>
                                        </p:tav>
                                        <p:tav tm="100000">
                                          <p:val>
                                            <p:strVal val="#ppt_w"/>
                                          </p:val>
                                        </p:tav>
                                      </p:tavLst>
                                    </p:anim>
                                    <p:anim calcmode="lin" valueType="num">
                                      <p:cBhvr>
                                        <p:cTn id="11" dur="250" fill="hold"/>
                                        <p:tgtEl>
                                          <p:spTgt spid="450">
                                            <p:txEl>
                                              <p:pRg st="0" end="0"/>
                                            </p:txEl>
                                          </p:spTgt>
                                        </p:tgtEl>
                                        <p:attrNameLst>
                                          <p:attrName>ppt_h</p:attrName>
                                        </p:attrNameLst>
                                      </p:cBhvr>
                                      <p:tavLst>
                                        <p:tav tm="0">
                                          <p:val>
                                            <p:fltVal val="0"/>
                                          </p:val>
                                        </p:tav>
                                        <p:tav tm="100000">
                                          <p:val>
                                            <p:strVal val="#ppt_h"/>
                                          </p:val>
                                        </p:tav>
                                      </p:tavLst>
                                    </p:anim>
                                    <p:animEffect transition="in" filter="fade">
                                      <p:cBhvr>
                                        <p:cTn id="12" dur="250"/>
                                        <p:tgtEl>
                                          <p:spTgt spid="45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250" fill="hold"/>
                                        <p:tgtEl>
                                          <p:spTgt spid="3"/>
                                        </p:tgtEl>
                                        <p:attrNameLst>
                                          <p:attrName>ppt_w</p:attrName>
                                        </p:attrNameLst>
                                      </p:cBhvr>
                                      <p:tavLst>
                                        <p:tav tm="0">
                                          <p:val>
                                            <p:fltVal val="0"/>
                                          </p:val>
                                        </p:tav>
                                        <p:tav tm="100000">
                                          <p:val>
                                            <p:strVal val="#ppt_w"/>
                                          </p:val>
                                        </p:tav>
                                      </p:tavLst>
                                    </p:anim>
                                    <p:anim calcmode="lin" valueType="num">
                                      <p:cBhvr>
                                        <p:cTn id="18" dur="250" fill="hold"/>
                                        <p:tgtEl>
                                          <p:spTgt spid="3"/>
                                        </p:tgtEl>
                                        <p:attrNameLst>
                                          <p:attrName>ppt_h</p:attrName>
                                        </p:attrNameLst>
                                      </p:cBhvr>
                                      <p:tavLst>
                                        <p:tav tm="0">
                                          <p:val>
                                            <p:fltVal val="0"/>
                                          </p:val>
                                        </p:tav>
                                        <p:tav tm="100000">
                                          <p:val>
                                            <p:strVal val="#ppt_h"/>
                                          </p:val>
                                        </p:tav>
                                      </p:tavLst>
                                    </p:anim>
                                    <p:animEffect transition="in" filter="fade">
                                      <p:cBhvr>
                                        <p:cTn id="19"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41F30"/>
        </a:solidFill>
        <a:effectLst/>
      </p:bgPr>
    </p:bg>
    <p:spTree>
      <p:nvGrpSpPr>
        <p:cNvPr id="1" name="Shape 1018"/>
        <p:cNvGrpSpPr/>
        <p:nvPr/>
      </p:nvGrpSpPr>
      <p:grpSpPr>
        <a:xfrm>
          <a:off x="0" y="0"/>
          <a:ext cx="0" cy="0"/>
          <a:chOff x="0" y="0"/>
          <a:chExt cx="0" cy="0"/>
        </a:xfrm>
      </p:grpSpPr>
      <p:sp>
        <p:nvSpPr>
          <p:cNvPr id="448" name="Google Shape;318;p29">
            <a:extLst>
              <a:ext uri="{FF2B5EF4-FFF2-40B4-BE49-F238E27FC236}">
                <a16:creationId xmlns:a16="http://schemas.microsoft.com/office/drawing/2014/main" id="{6DEB6E0F-0251-4050-9DE5-914692411825}"/>
              </a:ext>
            </a:extLst>
          </p:cNvPr>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85</a:t>
            </a:fld>
            <a:endParaRPr/>
          </a:p>
        </p:txBody>
      </p:sp>
      <p:sp>
        <p:nvSpPr>
          <p:cNvPr id="449" name="Hộp Văn bản 448">
            <a:extLst>
              <a:ext uri="{FF2B5EF4-FFF2-40B4-BE49-F238E27FC236}">
                <a16:creationId xmlns:a16="http://schemas.microsoft.com/office/drawing/2014/main" id="{5562887A-A4DE-42F7-B62E-0AB49D7254A4}"/>
              </a:ext>
            </a:extLst>
          </p:cNvPr>
          <p:cNvSpPr txBox="1"/>
          <p:nvPr/>
        </p:nvSpPr>
        <p:spPr>
          <a:xfrm>
            <a:off x="568449" y="151354"/>
            <a:ext cx="5943600" cy="584775"/>
          </a:xfrm>
          <a:prstGeom prst="rect">
            <a:avLst/>
          </a:prstGeom>
          <a:noFill/>
        </p:spPr>
        <p:txBody>
          <a:bodyPr wrap="square" rtlCol="0">
            <a:spAutoFit/>
          </a:bodyPr>
          <a:lstStyle/>
          <a:p>
            <a:r>
              <a:rPr lang="en-US" sz="3200" b="1">
                <a:solidFill>
                  <a:srgbClr val="FFFF00"/>
                </a:solidFill>
              </a:rPr>
              <a:t>MESOS CLUSTER</a:t>
            </a:r>
          </a:p>
        </p:txBody>
      </p:sp>
      <p:sp>
        <p:nvSpPr>
          <p:cNvPr id="450" name="Hộp Văn bản 449">
            <a:extLst>
              <a:ext uri="{FF2B5EF4-FFF2-40B4-BE49-F238E27FC236}">
                <a16:creationId xmlns:a16="http://schemas.microsoft.com/office/drawing/2014/main" id="{12500321-4297-4F3C-83AD-81F8EC936649}"/>
              </a:ext>
            </a:extLst>
          </p:cNvPr>
          <p:cNvSpPr txBox="1"/>
          <p:nvPr/>
        </p:nvSpPr>
        <p:spPr>
          <a:xfrm>
            <a:off x="363039" y="1010352"/>
            <a:ext cx="7988327" cy="923330"/>
          </a:xfrm>
          <a:prstGeom prst="rect">
            <a:avLst/>
          </a:prstGeom>
          <a:noFill/>
        </p:spPr>
        <p:txBody>
          <a:bodyPr wrap="square" rtlCol="0">
            <a:spAutoFit/>
          </a:bodyPr>
          <a:lstStyle/>
          <a:p>
            <a:r>
              <a:rPr lang="vi-VN" sz="1800">
                <a:solidFill>
                  <a:schemeClr val="tx1"/>
                </a:solidFill>
                <a:latin typeface="+mj-lt"/>
              </a:rPr>
              <a:t>Mesos là một nhân hệ thống phân tán có khả năng mở rộng và chịu được lỗi được viết bằng C ++.</a:t>
            </a:r>
            <a:endParaRPr lang="en-US" sz="1800">
              <a:solidFill>
                <a:schemeClr val="tx1"/>
              </a:solidFill>
              <a:latin typeface="+mj-lt"/>
            </a:endParaRPr>
          </a:p>
          <a:p>
            <a:endParaRPr lang="en-US" sz="1800">
              <a:solidFill>
                <a:schemeClr val="tx1"/>
              </a:solidFill>
              <a:latin typeface="+mj-lt"/>
            </a:endParaRPr>
          </a:p>
        </p:txBody>
      </p:sp>
      <p:pic>
        <p:nvPicPr>
          <p:cNvPr id="7" name="Picture 2" descr="Spark on Mesos · Spark">
            <a:extLst>
              <a:ext uri="{FF2B5EF4-FFF2-40B4-BE49-F238E27FC236}">
                <a16:creationId xmlns:a16="http://schemas.microsoft.com/office/drawing/2014/main" id="{6F203210-EF82-4DEC-B444-6ECD75795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4418" y="1821252"/>
            <a:ext cx="4615412" cy="3170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16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randombar(horizontal)">
                                      <p:cBhvr>
                                        <p:cTn id="7" dur="500"/>
                                        <p:tgtEl>
                                          <p:spTgt spid="44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randombar(horizontal)">
                                      <p:cBhvr>
                                        <p:cTn id="10" dur="500"/>
                                        <p:tgtEl>
                                          <p:spTgt spid="450"/>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p:bldP spid="450" grpId="0"/>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41F30"/>
        </a:solidFill>
        <a:effectLst/>
      </p:bgPr>
    </p:bg>
    <p:spTree>
      <p:nvGrpSpPr>
        <p:cNvPr id="1" name="Shape 1018"/>
        <p:cNvGrpSpPr/>
        <p:nvPr/>
      </p:nvGrpSpPr>
      <p:grpSpPr>
        <a:xfrm>
          <a:off x="0" y="0"/>
          <a:ext cx="0" cy="0"/>
          <a:chOff x="0" y="0"/>
          <a:chExt cx="0" cy="0"/>
        </a:xfrm>
      </p:grpSpPr>
      <p:sp>
        <p:nvSpPr>
          <p:cNvPr id="448" name="Google Shape;318;p29">
            <a:extLst>
              <a:ext uri="{FF2B5EF4-FFF2-40B4-BE49-F238E27FC236}">
                <a16:creationId xmlns:a16="http://schemas.microsoft.com/office/drawing/2014/main" id="{6DEB6E0F-0251-4050-9DE5-914692411825}"/>
              </a:ext>
            </a:extLst>
          </p:cNvPr>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86</a:t>
            </a:fld>
            <a:endParaRPr/>
          </a:p>
        </p:txBody>
      </p:sp>
      <p:sp>
        <p:nvSpPr>
          <p:cNvPr id="449" name="Hộp Văn bản 448">
            <a:extLst>
              <a:ext uri="{FF2B5EF4-FFF2-40B4-BE49-F238E27FC236}">
                <a16:creationId xmlns:a16="http://schemas.microsoft.com/office/drawing/2014/main" id="{5562887A-A4DE-42F7-B62E-0AB49D7254A4}"/>
              </a:ext>
            </a:extLst>
          </p:cNvPr>
          <p:cNvSpPr txBox="1"/>
          <p:nvPr/>
        </p:nvSpPr>
        <p:spPr>
          <a:xfrm>
            <a:off x="568449" y="151354"/>
            <a:ext cx="5943600" cy="584775"/>
          </a:xfrm>
          <a:prstGeom prst="rect">
            <a:avLst/>
          </a:prstGeom>
          <a:noFill/>
        </p:spPr>
        <p:txBody>
          <a:bodyPr wrap="square" rtlCol="0">
            <a:spAutoFit/>
          </a:bodyPr>
          <a:lstStyle/>
          <a:p>
            <a:r>
              <a:rPr lang="en-US" sz="3200" b="1">
                <a:solidFill>
                  <a:srgbClr val="FFFF00"/>
                </a:solidFill>
              </a:rPr>
              <a:t>MESOS CLUSTER</a:t>
            </a:r>
          </a:p>
        </p:txBody>
      </p:sp>
      <p:sp>
        <p:nvSpPr>
          <p:cNvPr id="7" name="Hộp Văn bản 6">
            <a:extLst>
              <a:ext uri="{FF2B5EF4-FFF2-40B4-BE49-F238E27FC236}">
                <a16:creationId xmlns:a16="http://schemas.microsoft.com/office/drawing/2014/main" id="{E4021628-67AD-40B0-B196-0F1D43EAD587}"/>
              </a:ext>
            </a:extLst>
          </p:cNvPr>
          <p:cNvSpPr txBox="1"/>
          <p:nvPr/>
        </p:nvSpPr>
        <p:spPr>
          <a:xfrm>
            <a:off x="975136" y="1869910"/>
            <a:ext cx="7581639" cy="2031325"/>
          </a:xfrm>
          <a:prstGeom prst="rect">
            <a:avLst/>
          </a:prstGeom>
          <a:noFill/>
        </p:spPr>
        <p:txBody>
          <a:bodyPr wrap="square" lIns="91440" tIns="45720" rIns="91440" bIns="45720" rtlCol="0" anchor="t">
            <a:spAutoFit/>
          </a:bodyPr>
          <a:lstStyle/>
          <a:p>
            <a:endParaRPr lang="en-US" sz="1800" b="1">
              <a:solidFill>
                <a:schemeClr val="tx1"/>
              </a:solidFill>
              <a:latin typeface="Times New Roman" panose="02020603050405020304" pitchFamily="18" charset="0"/>
              <a:cs typeface="Times New Roman" panose="02020603050405020304" pitchFamily="18" charset="0"/>
            </a:endParaRPr>
          </a:p>
          <a:p>
            <a:pPr marL="285750" indent="-285750">
              <a:buClr>
                <a:schemeClr val="tx1"/>
              </a:buClr>
              <a:buFont typeface="Wingdings" panose="05000000000000000000" pitchFamily="2" charset="2"/>
              <a:buChar char="ü"/>
            </a:pPr>
            <a:r>
              <a:rPr lang="vi-VN" sz="1800">
                <a:solidFill>
                  <a:schemeClr val="tx1"/>
                </a:solidFill>
                <a:latin typeface="Times New Roman"/>
                <a:cs typeface="Times New Roman"/>
              </a:rPr>
              <a:t>Không </a:t>
            </a:r>
            <a:r>
              <a:rPr lang="vi-VN" sz="1800" err="1">
                <a:solidFill>
                  <a:schemeClr val="tx1"/>
                </a:solidFill>
                <a:latin typeface="Times New Roman"/>
                <a:cs typeface="Times New Roman"/>
              </a:rPr>
              <a:t>giống</a:t>
            </a:r>
            <a:r>
              <a:rPr lang="vi-VN" sz="1800">
                <a:solidFill>
                  <a:schemeClr val="tx1"/>
                </a:solidFill>
                <a:latin typeface="Times New Roman"/>
                <a:cs typeface="Times New Roman"/>
              </a:rPr>
              <a:t> như YARN, </a:t>
            </a:r>
            <a:r>
              <a:rPr lang="vi-VN" sz="1800" err="1">
                <a:solidFill>
                  <a:schemeClr val="tx1"/>
                </a:solidFill>
                <a:latin typeface="Times New Roman"/>
                <a:cs typeface="Times New Roman"/>
              </a:rPr>
              <a:t>Mesos</a:t>
            </a:r>
            <a:r>
              <a:rPr lang="vi-VN" sz="1800">
                <a:solidFill>
                  <a:schemeClr val="tx1"/>
                </a:solidFill>
                <a:latin typeface="Times New Roman"/>
                <a:cs typeface="Times New Roman"/>
              </a:rPr>
              <a:t> </a:t>
            </a:r>
            <a:r>
              <a:rPr lang="vi-VN" sz="1800" err="1">
                <a:solidFill>
                  <a:schemeClr val="tx1"/>
                </a:solidFill>
                <a:latin typeface="Times New Roman"/>
                <a:cs typeface="Times New Roman"/>
              </a:rPr>
              <a:t>hỗ</a:t>
            </a:r>
            <a:r>
              <a:rPr lang="vi-VN" sz="1800">
                <a:solidFill>
                  <a:schemeClr val="tx1"/>
                </a:solidFill>
                <a:latin typeface="Times New Roman"/>
                <a:cs typeface="Times New Roman"/>
              </a:rPr>
              <a:t> </a:t>
            </a:r>
            <a:r>
              <a:rPr lang="vi-VN" sz="1800" err="1">
                <a:solidFill>
                  <a:schemeClr val="tx1"/>
                </a:solidFill>
                <a:latin typeface="Times New Roman"/>
                <a:cs typeface="Times New Roman"/>
              </a:rPr>
              <a:t>trợ</a:t>
            </a:r>
            <a:r>
              <a:rPr lang="vi-VN" sz="1800">
                <a:solidFill>
                  <a:schemeClr val="tx1"/>
                </a:solidFill>
                <a:latin typeface="Times New Roman"/>
                <a:cs typeface="Times New Roman"/>
              </a:rPr>
              <a:t> C ++</a:t>
            </a:r>
            <a:r>
              <a:rPr lang="vi-VN" sz="1800" err="1">
                <a:solidFill>
                  <a:schemeClr val="tx1"/>
                </a:solidFill>
                <a:latin typeface="Times New Roman"/>
                <a:cs typeface="Times New Roman"/>
              </a:rPr>
              <a:t>và</a:t>
            </a:r>
            <a:r>
              <a:rPr lang="vi-VN" sz="1800">
                <a:solidFill>
                  <a:schemeClr val="tx1"/>
                </a:solidFill>
                <a:latin typeface="Times New Roman"/>
                <a:cs typeface="Times New Roman"/>
              </a:rPr>
              <a:t> </a:t>
            </a:r>
            <a:r>
              <a:rPr lang="vi-VN" sz="1800" err="1">
                <a:solidFill>
                  <a:schemeClr val="tx1"/>
                </a:solidFill>
                <a:latin typeface="Times New Roman"/>
                <a:cs typeface="Times New Roman"/>
              </a:rPr>
              <a:t>các</a:t>
            </a:r>
            <a:r>
              <a:rPr lang="vi-VN" sz="1800">
                <a:solidFill>
                  <a:schemeClr val="tx1"/>
                </a:solidFill>
                <a:latin typeface="Times New Roman"/>
                <a:cs typeface="Times New Roman"/>
              </a:rPr>
              <a:t> </a:t>
            </a:r>
            <a:r>
              <a:rPr lang="vi-VN" sz="1800" err="1">
                <a:solidFill>
                  <a:schemeClr val="tx1"/>
                </a:solidFill>
                <a:latin typeface="Times New Roman"/>
                <a:cs typeface="Times New Roman"/>
              </a:rPr>
              <a:t>ứng</a:t>
            </a:r>
            <a:r>
              <a:rPr lang="vi-VN" sz="1800">
                <a:solidFill>
                  <a:schemeClr val="tx1"/>
                </a:solidFill>
                <a:latin typeface="Times New Roman"/>
                <a:cs typeface="Times New Roman"/>
              </a:rPr>
              <a:t> </a:t>
            </a:r>
            <a:r>
              <a:rPr lang="vi-VN" sz="1800" err="1">
                <a:solidFill>
                  <a:schemeClr val="tx1"/>
                </a:solidFill>
                <a:latin typeface="Times New Roman"/>
                <a:cs typeface="Times New Roman"/>
              </a:rPr>
              <a:t>dụng</a:t>
            </a:r>
            <a:r>
              <a:rPr lang="vi-VN" sz="1800">
                <a:solidFill>
                  <a:schemeClr val="tx1"/>
                </a:solidFill>
                <a:latin typeface="Times New Roman"/>
                <a:cs typeface="Times New Roman"/>
              </a:rPr>
              <a:t> </a:t>
            </a:r>
            <a:r>
              <a:rPr lang="vi-VN" sz="1800" err="1">
                <a:solidFill>
                  <a:schemeClr val="tx1"/>
                </a:solidFill>
                <a:latin typeface="Times New Roman"/>
                <a:cs typeface="Times New Roman"/>
              </a:rPr>
              <a:t>Python</a:t>
            </a:r>
            <a:endParaRPr lang="en-US" sz="1800" err="1">
              <a:solidFill>
                <a:schemeClr val="tx1"/>
              </a:solidFill>
              <a:latin typeface="Times New Roman"/>
              <a:cs typeface="Times New Roman"/>
            </a:endParaRPr>
          </a:p>
          <a:p>
            <a:pPr marL="285750" indent="-285750">
              <a:buClr>
                <a:schemeClr val="tx1"/>
              </a:buClr>
              <a:buFont typeface="Wingdings" panose="05000000000000000000" pitchFamily="2" charset="2"/>
              <a:buChar char="ü"/>
            </a:pPr>
            <a:endParaRPr lang="en-US" sz="1800">
              <a:solidFill>
                <a:schemeClr val="tx1"/>
              </a:solidFill>
              <a:latin typeface="Times New Roman" panose="02020603050405020304" pitchFamily="18" charset="0"/>
              <a:cs typeface="Times New Roman" panose="02020603050405020304" pitchFamily="18" charset="0"/>
            </a:endParaRPr>
          </a:p>
          <a:p>
            <a:pPr marL="285750" indent="-285750">
              <a:buClr>
                <a:schemeClr val="tx1"/>
              </a:buClr>
              <a:buFont typeface="Wingdings" panose="05000000000000000000" pitchFamily="2" charset="2"/>
              <a:buChar char="ü"/>
            </a:pPr>
            <a:endParaRPr lang="en-US" sz="1800">
              <a:solidFill>
                <a:schemeClr val="tx1"/>
              </a:solidFill>
              <a:latin typeface="Times New Roman" panose="02020603050405020304" pitchFamily="18" charset="0"/>
              <a:cs typeface="Times New Roman" panose="02020603050405020304" pitchFamily="18" charset="0"/>
            </a:endParaRPr>
          </a:p>
          <a:p>
            <a:pPr marL="285750" indent="-285750">
              <a:buClr>
                <a:schemeClr val="tx1"/>
              </a:buClr>
              <a:buFont typeface="Wingdings" panose="05000000000000000000" pitchFamily="2" charset="2"/>
              <a:buChar char="ü"/>
            </a:pPr>
            <a:r>
              <a:rPr lang="vi-VN" sz="1800" err="1">
                <a:solidFill>
                  <a:schemeClr val="tx1"/>
                </a:solidFill>
                <a:latin typeface="Times New Roman"/>
                <a:cs typeface="Times New Roman"/>
              </a:rPr>
              <a:t>Và</a:t>
            </a:r>
            <a:r>
              <a:rPr lang="vi-VN" sz="1800">
                <a:solidFill>
                  <a:schemeClr val="tx1"/>
                </a:solidFill>
                <a:latin typeface="Times New Roman"/>
                <a:cs typeface="Times New Roman"/>
              </a:rPr>
              <a:t> không </a:t>
            </a:r>
            <a:r>
              <a:rPr lang="vi-VN" sz="1800" err="1">
                <a:solidFill>
                  <a:schemeClr val="tx1"/>
                </a:solidFill>
                <a:latin typeface="Times New Roman"/>
                <a:cs typeface="Times New Roman"/>
              </a:rPr>
              <a:t>giống</a:t>
            </a:r>
            <a:r>
              <a:rPr lang="vi-VN" sz="1800">
                <a:solidFill>
                  <a:schemeClr val="tx1"/>
                </a:solidFill>
                <a:latin typeface="Times New Roman"/>
                <a:cs typeface="Times New Roman"/>
              </a:rPr>
              <a:t> như YARN </a:t>
            </a:r>
            <a:r>
              <a:rPr lang="vi-VN" sz="1800" err="1">
                <a:solidFill>
                  <a:schemeClr val="tx1"/>
                </a:solidFill>
                <a:latin typeface="Times New Roman"/>
                <a:cs typeface="Times New Roman"/>
              </a:rPr>
              <a:t>và</a:t>
            </a:r>
            <a:r>
              <a:rPr lang="vi-VN" sz="1800">
                <a:solidFill>
                  <a:schemeClr val="tx1"/>
                </a:solidFill>
                <a:latin typeface="Times New Roman"/>
                <a:cs typeface="Times New Roman"/>
              </a:rPr>
              <a:t> </a:t>
            </a:r>
            <a:r>
              <a:rPr lang="vi-VN" sz="1800" err="1">
                <a:solidFill>
                  <a:schemeClr val="tx1"/>
                </a:solidFill>
                <a:latin typeface="Times New Roman"/>
                <a:cs typeface="Times New Roman"/>
              </a:rPr>
              <a:t>Spark</a:t>
            </a:r>
            <a:r>
              <a:rPr lang="vi-VN" sz="1800">
                <a:solidFill>
                  <a:schemeClr val="tx1"/>
                </a:solidFill>
                <a:latin typeface="Times New Roman"/>
                <a:cs typeface="Times New Roman"/>
              </a:rPr>
              <a:t> Standalone </a:t>
            </a:r>
            <a:r>
              <a:rPr lang="vi-VN" sz="1800" err="1">
                <a:solidFill>
                  <a:schemeClr val="tx1"/>
                </a:solidFill>
                <a:latin typeface="Times New Roman"/>
                <a:cs typeface="Times New Roman"/>
              </a:rPr>
              <a:t>độc</a:t>
            </a:r>
            <a:r>
              <a:rPr lang="vi-VN" sz="1800">
                <a:solidFill>
                  <a:schemeClr val="tx1"/>
                </a:solidFill>
                <a:latin typeface="Times New Roman"/>
                <a:cs typeface="Times New Roman"/>
              </a:rPr>
              <a:t> </a:t>
            </a:r>
            <a:r>
              <a:rPr lang="vi-VN" sz="1800" err="1">
                <a:solidFill>
                  <a:schemeClr val="tx1"/>
                </a:solidFill>
                <a:latin typeface="Times New Roman"/>
                <a:cs typeface="Times New Roman"/>
              </a:rPr>
              <a:t>lập</a:t>
            </a:r>
            <a:r>
              <a:rPr lang="vi-VN" sz="1800">
                <a:solidFill>
                  <a:schemeClr val="tx1"/>
                </a:solidFill>
                <a:latin typeface="Times New Roman"/>
                <a:cs typeface="Times New Roman"/>
              </a:rPr>
              <a:t>, </a:t>
            </a:r>
            <a:r>
              <a:rPr lang="vi-VN" sz="1800" err="1">
                <a:solidFill>
                  <a:schemeClr val="tx1"/>
                </a:solidFill>
                <a:latin typeface="Times New Roman"/>
                <a:cs typeface="Times New Roman"/>
              </a:rPr>
              <a:t>chỉ</a:t>
            </a:r>
            <a:r>
              <a:rPr lang="en-US" sz="1800">
                <a:solidFill>
                  <a:schemeClr val="tx1"/>
                </a:solidFill>
                <a:latin typeface="Times New Roman"/>
                <a:cs typeface="Times New Roman"/>
              </a:rPr>
              <a:t> </a:t>
            </a:r>
            <a:r>
              <a:rPr lang="vi-VN" sz="1800" err="1">
                <a:solidFill>
                  <a:schemeClr val="tx1"/>
                </a:solidFill>
                <a:latin typeface="Times New Roman"/>
                <a:cs typeface="Times New Roman"/>
              </a:rPr>
              <a:t>lập</a:t>
            </a:r>
            <a:r>
              <a:rPr lang="vi-VN" sz="1800">
                <a:solidFill>
                  <a:schemeClr val="tx1"/>
                </a:solidFill>
                <a:latin typeface="Times New Roman"/>
                <a:cs typeface="Times New Roman"/>
              </a:rPr>
              <a:t> </a:t>
            </a:r>
            <a:r>
              <a:rPr lang="vi-VN" sz="1800" err="1">
                <a:solidFill>
                  <a:schemeClr val="tx1"/>
                </a:solidFill>
                <a:latin typeface="Times New Roman"/>
                <a:cs typeface="Times New Roman"/>
              </a:rPr>
              <a:t>lịch</a:t>
            </a:r>
            <a:r>
              <a:rPr lang="vi-VN" sz="1800">
                <a:solidFill>
                  <a:schemeClr val="tx1"/>
                </a:solidFill>
                <a:latin typeface="Times New Roman"/>
                <a:cs typeface="Times New Roman"/>
              </a:rPr>
              <a:t> </a:t>
            </a:r>
            <a:r>
              <a:rPr lang="vi-VN" sz="1800" err="1">
                <a:solidFill>
                  <a:schemeClr val="tx1"/>
                </a:solidFill>
                <a:latin typeface="Times New Roman"/>
                <a:cs typeface="Times New Roman"/>
              </a:rPr>
              <a:t>bộ</a:t>
            </a:r>
            <a:r>
              <a:rPr lang="vi-VN" sz="1800">
                <a:solidFill>
                  <a:schemeClr val="tx1"/>
                </a:solidFill>
                <a:latin typeface="Times New Roman"/>
                <a:cs typeface="Times New Roman"/>
              </a:rPr>
              <a:t> </a:t>
            </a:r>
            <a:r>
              <a:rPr lang="vi-VN" sz="1800" err="1">
                <a:solidFill>
                  <a:schemeClr val="tx1"/>
                </a:solidFill>
                <a:latin typeface="Times New Roman"/>
                <a:cs typeface="Times New Roman"/>
              </a:rPr>
              <a:t>nhớ</a:t>
            </a:r>
            <a:r>
              <a:rPr lang="vi-VN" sz="1800">
                <a:solidFill>
                  <a:schemeClr val="tx1"/>
                </a:solidFill>
                <a:latin typeface="Times New Roman"/>
                <a:cs typeface="Times New Roman"/>
              </a:rPr>
              <a:t>, </a:t>
            </a:r>
            <a:r>
              <a:rPr lang="vi-VN" sz="1800" err="1">
                <a:solidFill>
                  <a:schemeClr val="tx1"/>
                </a:solidFill>
                <a:latin typeface="Times New Roman"/>
                <a:cs typeface="Times New Roman"/>
              </a:rPr>
              <a:t>Mesos</a:t>
            </a:r>
            <a:r>
              <a:rPr lang="vi-VN" sz="1800">
                <a:solidFill>
                  <a:schemeClr val="tx1"/>
                </a:solidFill>
                <a:latin typeface="Times New Roman"/>
                <a:cs typeface="Times New Roman"/>
              </a:rPr>
              <a:t> cung </a:t>
            </a:r>
            <a:r>
              <a:rPr lang="vi-VN" sz="1800" err="1">
                <a:solidFill>
                  <a:schemeClr val="tx1"/>
                </a:solidFill>
                <a:latin typeface="Times New Roman"/>
                <a:cs typeface="Times New Roman"/>
              </a:rPr>
              <a:t>cấp</a:t>
            </a:r>
            <a:r>
              <a:rPr lang="vi-VN" sz="1800">
                <a:solidFill>
                  <a:schemeClr val="tx1"/>
                </a:solidFill>
                <a:latin typeface="Times New Roman"/>
                <a:cs typeface="Times New Roman"/>
              </a:rPr>
              <a:t> </a:t>
            </a:r>
            <a:r>
              <a:rPr lang="vi-VN" sz="1800" err="1">
                <a:solidFill>
                  <a:schemeClr val="tx1"/>
                </a:solidFill>
                <a:latin typeface="Times New Roman"/>
                <a:cs typeface="Times New Roman"/>
              </a:rPr>
              <a:t>lập</a:t>
            </a:r>
            <a:r>
              <a:rPr lang="vi-VN" sz="1800">
                <a:solidFill>
                  <a:schemeClr val="tx1"/>
                </a:solidFill>
                <a:latin typeface="Times New Roman"/>
                <a:cs typeface="Times New Roman"/>
              </a:rPr>
              <a:t> </a:t>
            </a:r>
            <a:r>
              <a:rPr lang="vi-VN" sz="1800" err="1">
                <a:solidFill>
                  <a:schemeClr val="tx1"/>
                </a:solidFill>
                <a:latin typeface="Times New Roman"/>
                <a:cs typeface="Times New Roman"/>
              </a:rPr>
              <a:t>lịch</a:t>
            </a:r>
            <a:r>
              <a:rPr lang="vi-VN" sz="1800">
                <a:solidFill>
                  <a:schemeClr val="tx1"/>
                </a:solidFill>
                <a:latin typeface="Times New Roman"/>
                <a:cs typeface="Times New Roman"/>
              </a:rPr>
              <a:t> cho </a:t>
            </a:r>
            <a:r>
              <a:rPr lang="vi-VN" sz="1800" err="1">
                <a:solidFill>
                  <a:schemeClr val="tx1"/>
                </a:solidFill>
                <a:latin typeface="Times New Roman"/>
                <a:cs typeface="Times New Roman"/>
              </a:rPr>
              <a:t>các</a:t>
            </a:r>
            <a:r>
              <a:rPr lang="vi-VN" sz="1800">
                <a:solidFill>
                  <a:schemeClr val="tx1"/>
                </a:solidFill>
                <a:latin typeface="Times New Roman"/>
                <a:cs typeface="Times New Roman"/>
              </a:rPr>
              <a:t> </a:t>
            </a:r>
            <a:r>
              <a:rPr lang="vi-VN" sz="1800" err="1">
                <a:solidFill>
                  <a:schemeClr val="tx1"/>
                </a:solidFill>
                <a:latin typeface="Times New Roman"/>
                <a:cs typeface="Times New Roman"/>
              </a:rPr>
              <a:t>loại</a:t>
            </a:r>
            <a:r>
              <a:rPr lang="vi-VN" sz="1800">
                <a:solidFill>
                  <a:schemeClr val="tx1"/>
                </a:solidFill>
                <a:latin typeface="Times New Roman"/>
                <a:cs typeface="Times New Roman"/>
              </a:rPr>
              <a:t> </a:t>
            </a:r>
            <a:r>
              <a:rPr lang="vi-VN" sz="1800" err="1">
                <a:solidFill>
                  <a:schemeClr val="tx1"/>
                </a:solidFill>
                <a:latin typeface="Times New Roman"/>
                <a:cs typeface="Times New Roman"/>
              </a:rPr>
              <a:t>tài</a:t>
            </a:r>
            <a:r>
              <a:rPr lang="vi-VN" sz="1800">
                <a:solidFill>
                  <a:schemeClr val="tx1"/>
                </a:solidFill>
                <a:latin typeface="Times New Roman"/>
                <a:cs typeface="Times New Roman"/>
              </a:rPr>
              <a:t> nguyên </a:t>
            </a:r>
            <a:r>
              <a:rPr lang="vi-VN" sz="1800" err="1">
                <a:solidFill>
                  <a:schemeClr val="tx1"/>
                </a:solidFill>
                <a:latin typeface="Times New Roman"/>
                <a:cs typeface="Times New Roman"/>
              </a:rPr>
              <a:t>khác</a:t>
            </a:r>
            <a:endParaRPr lang="en-US" sz="1800" err="1">
              <a:solidFill>
                <a:schemeClr val="tx1"/>
              </a:solidFill>
              <a:latin typeface="Times New Roman"/>
              <a:cs typeface="Times New Roman"/>
            </a:endParaRPr>
          </a:p>
          <a:p>
            <a:pPr lvl="1">
              <a:buClr>
                <a:schemeClr val="tx1"/>
              </a:buClr>
            </a:pPr>
            <a:r>
              <a:rPr lang="en-US" sz="1800">
                <a:solidFill>
                  <a:schemeClr val="tx1"/>
                </a:solidFill>
                <a:latin typeface="Times New Roman"/>
                <a:cs typeface="Times New Roman"/>
              </a:rPr>
              <a:t>	</a:t>
            </a:r>
            <a:r>
              <a:rPr lang="vi-VN" sz="1800">
                <a:solidFill>
                  <a:schemeClr val="tx1"/>
                </a:solidFill>
                <a:latin typeface="Times New Roman"/>
                <a:cs typeface="Times New Roman"/>
              </a:rPr>
              <a:t> (</a:t>
            </a:r>
            <a:r>
              <a:rPr lang="vi-VN" sz="1800" err="1">
                <a:solidFill>
                  <a:schemeClr val="tx1"/>
                </a:solidFill>
                <a:latin typeface="Times New Roman"/>
                <a:cs typeface="Times New Roman"/>
              </a:rPr>
              <a:t>ví</a:t>
            </a:r>
            <a:r>
              <a:rPr lang="vi-VN" sz="1800">
                <a:solidFill>
                  <a:schemeClr val="tx1"/>
                </a:solidFill>
                <a:latin typeface="Times New Roman"/>
                <a:cs typeface="Times New Roman"/>
              </a:rPr>
              <a:t> </a:t>
            </a:r>
            <a:r>
              <a:rPr lang="vi-VN" sz="1800" err="1">
                <a:solidFill>
                  <a:schemeClr val="tx1"/>
                </a:solidFill>
                <a:latin typeface="Times New Roman"/>
                <a:cs typeface="Times New Roman"/>
              </a:rPr>
              <a:t>dụ</a:t>
            </a:r>
            <a:r>
              <a:rPr lang="vi-VN" sz="1800">
                <a:solidFill>
                  <a:schemeClr val="tx1"/>
                </a:solidFill>
                <a:latin typeface="Times New Roman"/>
                <a:cs typeface="Times New Roman"/>
              </a:rPr>
              <a:t>: CPU, dung </a:t>
            </a:r>
            <a:r>
              <a:rPr lang="vi-VN" sz="1800" err="1">
                <a:solidFill>
                  <a:schemeClr val="tx1"/>
                </a:solidFill>
                <a:latin typeface="Times New Roman"/>
                <a:cs typeface="Times New Roman"/>
              </a:rPr>
              <a:t>lượng</a:t>
            </a:r>
            <a:r>
              <a:rPr lang="vi-VN" sz="1800">
                <a:solidFill>
                  <a:schemeClr val="tx1"/>
                </a:solidFill>
                <a:latin typeface="Times New Roman"/>
                <a:cs typeface="Times New Roman"/>
              </a:rPr>
              <a:t> </a:t>
            </a:r>
            <a:r>
              <a:rPr lang="vi-VN" sz="1800" err="1">
                <a:solidFill>
                  <a:schemeClr val="tx1"/>
                </a:solidFill>
                <a:latin typeface="Times New Roman"/>
                <a:cs typeface="Times New Roman"/>
              </a:rPr>
              <a:t>đĩa</a:t>
            </a:r>
            <a:r>
              <a:rPr lang="vi-VN" sz="1800">
                <a:solidFill>
                  <a:schemeClr val="tx1"/>
                </a:solidFill>
                <a:latin typeface="Times New Roman"/>
                <a:cs typeface="Times New Roman"/>
              </a:rPr>
              <a:t> </a:t>
            </a:r>
            <a:r>
              <a:rPr lang="vi-VN" sz="1800" err="1">
                <a:solidFill>
                  <a:schemeClr val="tx1"/>
                </a:solidFill>
                <a:latin typeface="Times New Roman"/>
                <a:cs typeface="Times New Roman"/>
              </a:rPr>
              <a:t>và</a:t>
            </a:r>
            <a:r>
              <a:rPr lang="vi-VN" sz="1800">
                <a:solidFill>
                  <a:schemeClr val="tx1"/>
                </a:solidFill>
                <a:latin typeface="Times New Roman"/>
                <a:cs typeface="Times New Roman"/>
              </a:rPr>
              <a:t> </a:t>
            </a:r>
            <a:r>
              <a:rPr lang="vi-VN" sz="1800" err="1">
                <a:solidFill>
                  <a:schemeClr val="tx1"/>
                </a:solidFill>
                <a:latin typeface="Times New Roman"/>
                <a:cs typeface="Times New Roman"/>
              </a:rPr>
              <a:t>cổng</a:t>
            </a:r>
            <a:r>
              <a:rPr lang="vi-VN" sz="1800">
                <a:solidFill>
                  <a:schemeClr val="tx1"/>
                </a:solidFill>
                <a:latin typeface="Times New Roman"/>
                <a:cs typeface="Times New Roman"/>
              </a:rPr>
              <a:t>)</a:t>
            </a:r>
            <a:endParaRPr lang="en-US" sz="1800">
              <a:solidFill>
                <a:schemeClr val="tx1"/>
              </a:solidFill>
              <a:latin typeface="Times New Roman"/>
              <a:cs typeface="Times New Roman"/>
            </a:endParaRPr>
          </a:p>
        </p:txBody>
      </p:sp>
      <p:sp>
        <p:nvSpPr>
          <p:cNvPr id="9" name="Hộp Văn bản 8">
            <a:extLst>
              <a:ext uri="{FF2B5EF4-FFF2-40B4-BE49-F238E27FC236}">
                <a16:creationId xmlns:a16="http://schemas.microsoft.com/office/drawing/2014/main" id="{2B576B74-046D-4F53-9949-181582DEBA93}"/>
              </a:ext>
            </a:extLst>
          </p:cNvPr>
          <p:cNvSpPr txBox="1"/>
          <p:nvPr/>
        </p:nvSpPr>
        <p:spPr>
          <a:xfrm>
            <a:off x="568449" y="1072187"/>
            <a:ext cx="4572000" cy="461665"/>
          </a:xfrm>
          <a:prstGeom prst="rect">
            <a:avLst/>
          </a:prstGeom>
          <a:noFill/>
        </p:spPr>
        <p:txBody>
          <a:bodyPr wrap="square">
            <a:spAutoFit/>
          </a:bodyPr>
          <a:lstStyle/>
          <a:p>
            <a:r>
              <a:rPr lang="en-US" sz="2400" b="1">
                <a:solidFill>
                  <a:schemeClr val="accent4">
                    <a:lumMod val="75000"/>
                  </a:schemeClr>
                </a:solidFill>
                <a:latin typeface="Times New Roman" panose="02020603050405020304" pitchFamily="18" charset="0"/>
                <a:cs typeface="Times New Roman" panose="02020603050405020304" pitchFamily="18" charset="0"/>
              </a:rPr>
              <a:t>Điểm mạnh khi dùng MESOS :</a:t>
            </a:r>
          </a:p>
        </p:txBody>
      </p:sp>
    </p:spTree>
    <p:extLst>
      <p:ext uri="{BB962C8B-B14F-4D97-AF65-F5344CB8AC3E}">
        <p14:creationId xmlns:p14="http://schemas.microsoft.com/office/powerpoint/2010/main" val="119984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randombar(horizontal)">
                                      <p:cBhvr>
                                        <p:cTn id="7" dur="500"/>
                                        <p:tgtEl>
                                          <p:spTgt spid="44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250"/>
                                        <p:tgtEl>
                                          <p:spTgt spid="9"/>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p:bldP spid="7" grpId="0"/>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41F30"/>
        </a:solidFill>
        <a:effectLst/>
      </p:bgPr>
    </p:bg>
    <p:spTree>
      <p:nvGrpSpPr>
        <p:cNvPr id="1" name="Shape 1018"/>
        <p:cNvGrpSpPr/>
        <p:nvPr/>
      </p:nvGrpSpPr>
      <p:grpSpPr>
        <a:xfrm>
          <a:off x="0" y="0"/>
          <a:ext cx="0" cy="0"/>
          <a:chOff x="0" y="0"/>
          <a:chExt cx="0" cy="0"/>
        </a:xfrm>
      </p:grpSpPr>
      <p:sp>
        <p:nvSpPr>
          <p:cNvPr id="448" name="Google Shape;318;p29">
            <a:extLst>
              <a:ext uri="{FF2B5EF4-FFF2-40B4-BE49-F238E27FC236}">
                <a16:creationId xmlns:a16="http://schemas.microsoft.com/office/drawing/2014/main" id="{6DEB6E0F-0251-4050-9DE5-914692411825}"/>
              </a:ext>
            </a:extLst>
          </p:cNvPr>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87</a:t>
            </a:fld>
            <a:endParaRPr/>
          </a:p>
        </p:txBody>
      </p:sp>
      <p:sp>
        <p:nvSpPr>
          <p:cNvPr id="449" name="Hộp Văn bản 448">
            <a:extLst>
              <a:ext uri="{FF2B5EF4-FFF2-40B4-BE49-F238E27FC236}">
                <a16:creationId xmlns:a16="http://schemas.microsoft.com/office/drawing/2014/main" id="{5562887A-A4DE-42F7-B62E-0AB49D7254A4}"/>
              </a:ext>
            </a:extLst>
          </p:cNvPr>
          <p:cNvSpPr txBox="1"/>
          <p:nvPr/>
        </p:nvSpPr>
        <p:spPr>
          <a:xfrm>
            <a:off x="568449" y="151354"/>
            <a:ext cx="5943600" cy="584775"/>
          </a:xfrm>
          <a:prstGeom prst="rect">
            <a:avLst/>
          </a:prstGeom>
          <a:noFill/>
        </p:spPr>
        <p:txBody>
          <a:bodyPr wrap="square" rtlCol="0">
            <a:spAutoFit/>
          </a:bodyPr>
          <a:lstStyle/>
          <a:p>
            <a:r>
              <a:rPr lang="en-US" sz="3200" b="1">
                <a:solidFill>
                  <a:srgbClr val="FFFF00"/>
                </a:solidFill>
              </a:rPr>
              <a:t>Standalone</a:t>
            </a:r>
          </a:p>
        </p:txBody>
      </p:sp>
      <p:sp>
        <p:nvSpPr>
          <p:cNvPr id="450" name="Hộp Văn bản 449">
            <a:extLst>
              <a:ext uri="{FF2B5EF4-FFF2-40B4-BE49-F238E27FC236}">
                <a16:creationId xmlns:a16="http://schemas.microsoft.com/office/drawing/2014/main" id="{12500321-4297-4F3C-83AD-81F8EC936649}"/>
              </a:ext>
            </a:extLst>
          </p:cNvPr>
          <p:cNvSpPr txBox="1"/>
          <p:nvPr/>
        </p:nvSpPr>
        <p:spPr>
          <a:xfrm>
            <a:off x="820240" y="1159171"/>
            <a:ext cx="7316595" cy="2862322"/>
          </a:xfrm>
          <a:prstGeom prst="rect">
            <a:avLst/>
          </a:prstGeom>
          <a:noFill/>
        </p:spPr>
        <p:txBody>
          <a:bodyPr wrap="square" rtlCol="0">
            <a:spAutoFit/>
          </a:bodyPr>
          <a:lstStyle/>
          <a:p>
            <a:r>
              <a:rPr lang="en-US" sz="1800">
                <a:solidFill>
                  <a:schemeClr val="tx1"/>
                </a:solidFill>
                <a:latin typeface="Times New Roman" panose="02020603050405020304" pitchFamily="18" charset="0"/>
                <a:cs typeface="Times New Roman" panose="02020603050405020304" pitchFamily="18" charset="0"/>
              </a:rPr>
              <a:t>Standalone cluster của Spark có một kiến trúc </a:t>
            </a:r>
            <a:r>
              <a:rPr lang="en-US" sz="1800">
                <a:solidFill>
                  <a:schemeClr val="accent4">
                    <a:lumMod val="50000"/>
                  </a:schemeClr>
                </a:solidFill>
                <a:latin typeface="Times New Roman" panose="02020603050405020304" pitchFamily="18" charset="0"/>
                <a:cs typeface="Times New Roman" panose="02020603050405020304" pitchFamily="18" charset="0"/>
              </a:rPr>
              <a:t>đơn giản</a:t>
            </a:r>
            <a:r>
              <a:rPr lang="en-US" sz="1800">
                <a:solidFill>
                  <a:schemeClr val="tx1"/>
                </a:solidFill>
                <a:latin typeface="Times New Roman" panose="02020603050405020304" pitchFamily="18" charset="0"/>
                <a:cs typeface="Times New Roman" panose="02020603050405020304" pitchFamily="18" charset="0"/>
              </a:rPr>
              <a:t> và </a:t>
            </a:r>
            <a:r>
              <a:rPr lang="en-US" sz="1800">
                <a:solidFill>
                  <a:schemeClr val="accent4">
                    <a:lumMod val="50000"/>
                  </a:schemeClr>
                </a:solidFill>
                <a:latin typeface="Times New Roman" panose="02020603050405020304" pitchFamily="18" charset="0"/>
                <a:cs typeface="Times New Roman" panose="02020603050405020304" pitchFamily="18" charset="0"/>
              </a:rPr>
              <a:t>dễ cài đặt </a:t>
            </a:r>
            <a:r>
              <a:rPr lang="en-US" sz="1800">
                <a:solidFill>
                  <a:schemeClr val="tx1"/>
                </a:solidFill>
                <a:latin typeface="Times New Roman" panose="02020603050405020304" pitchFamily="18" charset="0"/>
                <a:cs typeface="Times New Roman" panose="02020603050405020304" pitchFamily="18" charset="0"/>
              </a:rPr>
              <a:t>và cấu hình, bởi vì </a:t>
            </a:r>
            <a:r>
              <a:rPr lang="en-US" sz="1800">
                <a:solidFill>
                  <a:schemeClr val="accent4">
                    <a:lumMod val="50000"/>
                  </a:schemeClr>
                </a:solidFill>
                <a:latin typeface="Times New Roman" panose="02020603050405020304" pitchFamily="18" charset="0"/>
                <a:cs typeface="Times New Roman" panose="02020603050405020304" pitchFamily="18" charset="0"/>
              </a:rPr>
              <a:t>nó được xây dựng và tối ưu hoá đặc biệt cho Spark</a:t>
            </a:r>
            <a:r>
              <a:rPr lang="en-US" sz="1800">
                <a:solidFill>
                  <a:schemeClr val="tx1"/>
                </a:solidFill>
                <a:latin typeface="Times New Roman" panose="02020603050405020304" pitchFamily="18" charset="0"/>
                <a:cs typeface="Times New Roman" panose="02020603050405020304" pitchFamily="18" charset="0"/>
              </a:rPr>
              <a:t>. </a:t>
            </a:r>
          </a:p>
          <a:p>
            <a:endParaRPr lang="en-US" sz="1800">
              <a:solidFill>
                <a:schemeClr val="tx1"/>
              </a:solidFill>
              <a:latin typeface="Times New Roman" panose="02020603050405020304" pitchFamily="18" charset="0"/>
              <a:cs typeface="Times New Roman" panose="02020603050405020304" pitchFamily="18" charset="0"/>
            </a:endParaRPr>
          </a:p>
          <a:p>
            <a:r>
              <a:rPr lang="en-US" sz="1800">
                <a:solidFill>
                  <a:schemeClr val="tx1"/>
                </a:solidFill>
                <a:latin typeface="Times New Roman" panose="02020603050405020304" pitchFamily="18" charset="0"/>
                <a:cs typeface="Times New Roman" panose="02020603050405020304" pitchFamily="18" charset="0"/>
              </a:rPr>
              <a:t>Vì thế nên nó không được hỗ trợ giao tiếp với HDFS được bảo mật bằng giao thức xác thực Kerberos.</a:t>
            </a:r>
          </a:p>
          <a:p>
            <a:endParaRPr lang="en-US" sz="1800">
              <a:solidFill>
                <a:schemeClr val="tx1"/>
              </a:solidFill>
              <a:latin typeface="Times New Roman" panose="02020603050405020304" pitchFamily="18" charset="0"/>
              <a:cs typeface="Times New Roman" panose="02020603050405020304" pitchFamily="18" charset="0"/>
            </a:endParaRPr>
          </a:p>
          <a:p>
            <a:r>
              <a:rPr lang="en-US" sz="1800">
                <a:solidFill>
                  <a:schemeClr val="tx1"/>
                </a:solidFill>
                <a:latin typeface="Times New Roman" panose="02020603050405020304" pitchFamily="18" charset="0"/>
                <a:cs typeface="Times New Roman" panose="02020603050405020304" pitchFamily="18" charset="0"/>
              </a:rPr>
              <a:t>Standalone bao gồm </a:t>
            </a:r>
            <a:r>
              <a:rPr lang="en-US" sz="1800">
                <a:solidFill>
                  <a:schemeClr val="accent4">
                    <a:lumMod val="75000"/>
                  </a:schemeClr>
                </a:solidFill>
                <a:latin typeface="Times New Roman" panose="02020603050405020304" pitchFamily="18" charset="0"/>
                <a:cs typeface="Times New Roman" panose="02020603050405020304" pitchFamily="18" charset="0"/>
              </a:rPr>
              <a:t>Master</a:t>
            </a:r>
            <a:r>
              <a:rPr lang="en-US" sz="1800">
                <a:solidFill>
                  <a:schemeClr val="tx1"/>
                </a:solidFill>
                <a:latin typeface="Times New Roman" panose="02020603050405020304" pitchFamily="18" charset="0"/>
                <a:cs typeface="Times New Roman" panose="02020603050405020304" pitchFamily="18" charset="0"/>
              </a:rPr>
              <a:t> và </a:t>
            </a:r>
            <a:r>
              <a:rPr lang="en-US" sz="1800">
                <a:solidFill>
                  <a:srgbClr val="00B0F0"/>
                </a:solidFill>
                <a:latin typeface="Times New Roman" panose="02020603050405020304" pitchFamily="18" charset="0"/>
                <a:cs typeface="Times New Roman" panose="02020603050405020304" pitchFamily="18" charset="0"/>
              </a:rPr>
              <a:t>Worker</a:t>
            </a:r>
            <a:r>
              <a:rPr lang="en-US" sz="1800">
                <a:solidFill>
                  <a:schemeClr val="tx1"/>
                </a:solidFill>
                <a:latin typeface="Times New Roman" panose="02020603050405020304" pitchFamily="18" charset="0"/>
                <a:cs typeface="Times New Roman" panose="02020603050405020304" pitchFamily="18" charset="0"/>
              </a:rPr>
              <a:t> ( hay còn được gọi là </a:t>
            </a:r>
            <a:r>
              <a:rPr lang="en-US" sz="1800">
                <a:solidFill>
                  <a:srgbClr val="00B0F0"/>
                </a:solidFill>
                <a:latin typeface="Times New Roman" panose="02020603050405020304" pitchFamily="18" charset="0"/>
                <a:cs typeface="Times New Roman" panose="02020603050405020304" pitchFamily="18" charset="0"/>
              </a:rPr>
              <a:t>Slave</a:t>
            </a:r>
            <a:r>
              <a:rPr lang="en-US" sz="1800">
                <a:solidFill>
                  <a:schemeClr val="tx1"/>
                </a:solidFill>
                <a:latin typeface="Times New Roman" panose="02020603050405020304" pitchFamily="18" charset="0"/>
                <a:cs typeface="Times New Roman" panose="02020603050405020304" pitchFamily="18" charset="0"/>
              </a:rPr>
              <a:t>). Nó cho phép các ứng dụng được chạy và lặp lịch cho các tài nguyên của worker (với các nhân CPU có sẵn) và nó phải được cài đặt trên tất cả các nút trong cụm.</a:t>
            </a:r>
          </a:p>
          <a:p>
            <a:endParaRPr lang="en-US" sz="18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689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49"/>
                                        </p:tgtEl>
                                        <p:attrNameLst>
                                          <p:attrName>style.visibility</p:attrName>
                                        </p:attrNameLst>
                                      </p:cBhvr>
                                      <p:to>
                                        <p:strVal val="visible"/>
                                      </p:to>
                                    </p:set>
                                    <p:animEffect transition="in" filter="randombar(horizontal)">
                                      <p:cBhvr>
                                        <p:cTn id="7" dur="500"/>
                                        <p:tgtEl>
                                          <p:spTgt spid="44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randombar(horizontal)">
                                      <p:cBhvr>
                                        <p:cTn id="10" dur="5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9" grpId="0"/>
      <p:bldP spid="450"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41F30"/>
        </a:solidFill>
        <a:effectLst/>
      </p:bgPr>
    </p:bg>
    <p:spTree>
      <p:nvGrpSpPr>
        <p:cNvPr id="1" name="Shape 1018"/>
        <p:cNvGrpSpPr/>
        <p:nvPr/>
      </p:nvGrpSpPr>
      <p:grpSpPr>
        <a:xfrm>
          <a:off x="0" y="0"/>
          <a:ext cx="0" cy="0"/>
          <a:chOff x="0" y="0"/>
          <a:chExt cx="0" cy="0"/>
        </a:xfrm>
      </p:grpSpPr>
      <p:sp>
        <p:nvSpPr>
          <p:cNvPr id="448" name="Google Shape;318;p29">
            <a:extLst>
              <a:ext uri="{FF2B5EF4-FFF2-40B4-BE49-F238E27FC236}">
                <a16:creationId xmlns:a16="http://schemas.microsoft.com/office/drawing/2014/main" id="{6DEB6E0F-0251-4050-9DE5-914692411825}"/>
              </a:ext>
            </a:extLst>
          </p:cNvPr>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88</a:t>
            </a:fld>
            <a:endParaRPr/>
          </a:p>
        </p:txBody>
      </p:sp>
      <p:sp>
        <p:nvSpPr>
          <p:cNvPr id="449" name="Hộp Văn bản 448">
            <a:extLst>
              <a:ext uri="{FF2B5EF4-FFF2-40B4-BE49-F238E27FC236}">
                <a16:creationId xmlns:a16="http://schemas.microsoft.com/office/drawing/2014/main" id="{5562887A-A4DE-42F7-B62E-0AB49D7254A4}"/>
              </a:ext>
            </a:extLst>
          </p:cNvPr>
          <p:cNvSpPr txBox="1"/>
          <p:nvPr/>
        </p:nvSpPr>
        <p:spPr>
          <a:xfrm>
            <a:off x="568449" y="151354"/>
            <a:ext cx="5943600" cy="584775"/>
          </a:xfrm>
          <a:prstGeom prst="rect">
            <a:avLst/>
          </a:prstGeom>
          <a:noFill/>
        </p:spPr>
        <p:txBody>
          <a:bodyPr wrap="square" rtlCol="0">
            <a:spAutoFit/>
          </a:bodyPr>
          <a:lstStyle/>
          <a:p>
            <a:r>
              <a:rPr lang="en-US" sz="3200" b="1">
                <a:solidFill>
                  <a:srgbClr val="FFFF00"/>
                </a:solidFill>
              </a:rPr>
              <a:t>Standalone</a:t>
            </a:r>
          </a:p>
        </p:txBody>
      </p:sp>
      <p:pic>
        <p:nvPicPr>
          <p:cNvPr id="3" name="Hình ảnh 2">
            <a:extLst>
              <a:ext uri="{FF2B5EF4-FFF2-40B4-BE49-F238E27FC236}">
                <a16:creationId xmlns:a16="http://schemas.microsoft.com/office/drawing/2014/main" id="{D3F22696-557D-46E1-9BBD-35A06050388F}"/>
              </a:ext>
            </a:extLst>
          </p:cNvPr>
          <p:cNvPicPr>
            <a:picLocks noChangeAspect="1"/>
          </p:cNvPicPr>
          <p:nvPr/>
        </p:nvPicPr>
        <p:blipFill>
          <a:blip r:embed="rId3"/>
          <a:stretch>
            <a:fillRect/>
          </a:stretch>
        </p:blipFill>
        <p:spPr>
          <a:xfrm>
            <a:off x="2511523" y="912214"/>
            <a:ext cx="5194379" cy="4131893"/>
          </a:xfrm>
          <a:prstGeom prst="rect">
            <a:avLst/>
          </a:prstGeom>
        </p:spPr>
      </p:pic>
      <p:sp>
        <p:nvSpPr>
          <p:cNvPr id="4" name="Hộp Văn bản 3">
            <a:extLst>
              <a:ext uri="{FF2B5EF4-FFF2-40B4-BE49-F238E27FC236}">
                <a16:creationId xmlns:a16="http://schemas.microsoft.com/office/drawing/2014/main" id="{792ACB88-669E-4AB1-A530-8DCE75B02BFE}"/>
              </a:ext>
            </a:extLst>
          </p:cNvPr>
          <p:cNvSpPr txBox="1"/>
          <p:nvPr/>
        </p:nvSpPr>
        <p:spPr>
          <a:xfrm>
            <a:off x="125895" y="1007165"/>
            <a:ext cx="2113722" cy="923330"/>
          </a:xfrm>
          <a:prstGeom prst="rect">
            <a:avLst/>
          </a:prstGeom>
          <a:noFill/>
        </p:spPr>
        <p:txBody>
          <a:bodyPr wrap="square" rtlCol="0">
            <a:spAutoFit/>
          </a:bodyPr>
          <a:lstStyle/>
          <a:p>
            <a:r>
              <a:rPr lang="en-US" sz="1800">
                <a:solidFill>
                  <a:schemeClr val="tx1"/>
                </a:solidFill>
                <a:latin typeface="Times New Roman" panose="02020603050405020304" pitchFamily="18" charset="0"/>
                <a:cs typeface="Times New Roman" panose="02020603050405020304" pitchFamily="18" charset="0"/>
              </a:rPr>
              <a:t>Ví dụ về Standalone chạy trên 2 node với 2 worker.</a:t>
            </a:r>
          </a:p>
        </p:txBody>
      </p:sp>
    </p:spTree>
    <p:extLst>
      <p:ext uri="{BB962C8B-B14F-4D97-AF65-F5344CB8AC3E}">
        <p14:creationId xmlns:p14="http://schemas.microsoft.com/office/powerpoint/2010/main" val="347579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500"/>
                                        <p:tgtEl>
                                          <p:spTgt spid="4"/>
                                        </p:tgtEl>
                                      </p:cBhvr>
                                    </p:animEffect>
                                  </p:childTnLst>
                                </p:cTn>
                              </p:par>
                              <p:par>
                                <p:cTn id="8" presetID="21"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Số hiệu Bản chiếu 3">
            <a:extLst>
              <a:ext uri="{FF2B5EF4-FFF2-40B4-BE49-F238E27FC236}">
                <a16:creationId xmlns:a16="http://schemas.microsoft.com/office/drawing/2014/main" id="{86AF4458-4AD8-45F3-BA42-3E85ACEDFF0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pic>
        <p:nvPicPr>
          <p:cNvPr id="5" name="Hình ảnh 4">
            <a:extLst>
              <a:ext uri="{FF2B5EF4-FFF2-40B4-BE49-F238E27FC236}">
                <a16:creationId xmlns:a16="http://schemas.microsoft.com/office/drawing/2014/main" id="{CE1CA758-C20D-4EF0-BE05-4BA7385E6EA5}"/>
              </a:ext>
            </a:extLst>
          </p:cNvPr>
          <p:cNvPicPr>
            <a:picLocks noChangeAspect="1"/>
          </p:cNvPicPr>
          <p:nvPr/>
        </p:nvPicPr>
        <p:blipFill>
          <a:blip r:embed="rId2"/>
          <a:stretch>
            <a:fillRect/>
          </a:stretch>
        </p:blipFill>
        <p:spPr>
          <a:xfrm>
            <a:off x="442912" y="928079"/>
            <a:ext cx="7847284" cy="3634583"/>
          </a:xfrm>
          <a:prstGeom prst="rect">
            <a:avLst/>
          </a:prstGeom>
        </p:spPr>
      </p:pic>
    </p:spTree>
    <p:extLst>
      <p:ext uri="{BB962C8B-B14F-4D97-AF65-F5344CB8AC3E}">
        <p14:creationId xmlns:p14="http://schemas.microsoft.com/office/powerpoint/2010/main" val="3586394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2" name="Google Shape;282;p25"/>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5" name="Picture 4">
            <a:extLst>
              <a:ext uri="{FF2B5EF4-FFF2-40B4-BE49-F238E27FC236}">
                <a16:creationId xmlns:a16="http://schemas.microsoft.com/office/drawing/2014/main" id="{968BA1FA-14B0-4382-BEC5-8EDBE58AA477}"/>
              </a:ext>
            </a:extLst>
          </p:cNvPr>
          <p:cNvPicPr>
            <a:picLocks noChangeAspect="1"/>
          </p:cNvPicPr>
          <p:nvPr/>
        </p:nvPicPr>
        <p:blipFill>
          <a:blip r:embed="rId3"/>
          <a:srcRect/>
          <a:stretch/>
        </p:blipFill>
        <p:spPr>
          <a:xfrm>
            <a:off x="0" y="-33867"/>
            <a:ext cx="9144000" cy="5143500"/>
          </a:xfrm>
          <a:prstGeom prst="rect">
            <a:avLst/>
          </a:prstGeom>
        </p:spPr>
      </p:pic>
      <p:sp>
        <p:nvSpPr>
          <p:cNvPr id="2" name="Rectangle 1">
            <a:extLst>
              <a:ext uri="{FF2B5EF4-FFF2-40B4-BE49-F238E27FC236}">
                <a16:creationId xmlns:a16="http://schemas.microsoft.com/office/drawing/2014/main" id="{B4ADA7EB-76D5-41B5-922B-12C91B12C202}"/>
              </a:ext>
            </a:extLst>
          </p:cNvPr>
          <p:cNvSpPr/>
          <p:nvPr/>
        </p:nvSpPr>
        <p:spPr>
          <a:xfrm>
            <a:off x="129918" y="33867"/>
            <a:ext cx="936978" cy="756356"/>
          </a:xfrm>
          <a:prstGeom prst="rect">
            <a:avLst/>
          </a:prstGeom>
          <a:solidFill>
            <a:srgbClr val="00576C"/>
          </a:solidFill>
          <a:ln>
            <a:solidFill>
              <a:srgbClr val="0057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82743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41F30"/>
        </a:solidFill>
        <a:effectLst/>
      </p:bgPr>
    </p:bg>
    <p:spTree>
      <p:nvGrpSpPr>
        <p:cNvPr id="1" name="Shape 1018"/>
        <p:cNvGrpSpPr/>
        <p:nvPr/>
      </p:nvGrpSpPr>
      <p:grpSpPr>
        <a:xfrm>
          <a:off x="0" y="0"/>
          <a:ext cx="0" cy="0"/>
          <a:chOff x="0" y="0"/>
          <a:chExt cx="0" cy="0"/>
        </a:xfrm>
      </p:grpSpPr>
      <p:sp>
        <p:nvSpPr>
          <p:cNvPr id="448" name="Google Shape;318;p29">
            <a:extLst>
              <a:ext uri="{FF2B5EF4-FFF2-40B4-BE49-F238E27FC236}">
                <a16:creationId xmlns:a16="http://schemas.microsoft.com/office/drawing/2014/main" id="{6DEB6E0F-0251-4050-9DE5-914692411825}"/>
              </a:ext>
            </a:extLst>
          </p:cNvPr>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90</a:t>
            </a:fld>
            <a:endParaRPr/>
          </a:p>
        </p:txBody>
      </p:sp>
      <p:sp>
        <p:nvSpPr>
          <p:cNvPr id="449" name="Hộp Văn bản 448">
            <a:extLst>
              <a:ext uri="{FF2B5EF4-FFF2-40B4-BE49-F238E27FC236}">
                <a16:creationId xmlns:a16="http://schemas.microsoft.com/office/drawing/2014/main" id="{5562887A-A4DE-42F7-B62E-0AB49D7254A4}"/>
              </a:ext>
            </a:extLst>
          </p:cNvPr>
          <p:cNvSpPr txBox="1"/>
          <p:nvPr/>
        </p:nvSpPr>
        <p:spPr>
          <a:xfrm>
            <a:off x="568449" y="151354"/>
            <a:ext cx="5943600" cy="584775"/>
          </a:xfrm>
          <a:prstGeom prst="rect">
            <a:avLst/>
          </a:prstGeom>
          <a:noFill/>
        </p:spPr>
        <p:txBody>
          <a:bodyPr wrap="square" rtlCol="0">
            <a:spAutoFit/>
          </a:bodyPr>
          <a:lstStyle/>
          <a:p>
            <a:r>
              <a:rPr lang="en-US" sz="3200" b="1">
                <a:solidFill>
                  <a:srgbClr val="FFFF00"/>
                </a:solidFill>
              </a:rPr>
              <a:t>Starting Standalone Cluster</a:t>
            </a:r>
          </a:p>
        </p:txBody>
      </p:sp>
      <p:sp>
        <p:nvSpPr>
          <p:cNvPr id="2" name="Hộp Văn bản 1">
            <a:extLst>
              <a:ext uri="{FF2B5EF4-FFF2-40B4-BE49-F238E27FC236}">
                <a16:creationId xmlns:a16="http://schemas.microsoft.com/office/drawing/2014/main" id="{44A6133C-557C-43F0-BB16-B32664003460}"/>
              </a:ext>
            </a:extLst>
          </p:cNvPr>
          <p:cNvSpPr txBox="1"/>
          <p:nvPr/>
        </p:nvSpPr>
        <p:spPr>
          <a:xfrm>
            <a:off x="568449" y="927652"/>
            <a:ext cx="4432853" cy="369332"/>
          </a:xfrm>
          <a:prstGeom prst="rect">
            <a:avLst/>
          </a:prstGeom>
          <a:noFill/>
        </p:spPr>
        <p:txBody>
          <a:bodyPr wrap="square" rtlCol="0">
            <a:spAutoFit/>
          </a:bodyPr>
          <a:lstStyle/>
          <a:p>
            <a:r>
              <a:rPr lang="en-US" sz="1800" b="0" i="0">
                <a:solidFill>
                  <a:schemeClr val="tx1"/>
                </a:solidFill>
                <a:effectLst/>
                <a:latin typeface="Times New Roman" panose="02020603050405020304" pitchFamily="18" charset="0"/>
                <a:cs typeface="Times New Roman" panose="02020603050405020304" pitchFamily="18" charset="0"/>
              </a:rPr>
              <a:t>Khởi chạy cụm với các tập lệnh  shell:</a:t>
            </a:r>
            <a:endParaRPr lang="en-US" sz="1800">
              <a:solidFill>
                <a:schemeClr val="tx1"/>
              </a:solidFill>
              <a:latin typeface="Times New Roman" panose="02020603050405020304" pitchFamily="18" charset="0"/>
              <a:cs typeface="Times New Roman" panose="02020603050405020304" pitchFamily="18" charset="0"/>
            </a:endParaRPr>
          </a:p>
        </p:txBody>
      </p:sp>
      <p:sp>
        <p:nvSpPr>
          <p:cNvPr id="8" name="Hộp Văn bản 7">
            <a:extLst>
              <a:ext uri="{FF2B5EF4-FFF2-40B4-BE49-F238E27FC236}">
                <a16:creationId xmlns:a16="http://schemas.microsoft.com/office/drawing/2014/main" id="{D10E699F-C6B1-4C8E-8F54-D356EECE85B7}"/>
              </a:ext>
            </a:extLst>
          </p:cNvPr>
          <p:cNvSpPr txBox="1"/>
          <p:nvPr/>
        </p:nvSpPr>
        <p:spPr>
          <a:xfrm>
            <a:off x="1139685" y="1585536"/>
            <a:ext cx="7165297" cy="2308324"/>
          </a:xfrm>
          <a:prstGeom prst="rect">
            <a:avLst/>
          </a:prstGeom>
          <a:noFill/>
        </p:spPr>
        <p:txBody>
          <a:bodyPr wrap="square">
            <a:spAutoFit/>
          </a:bodyPr>
          <a:lstStyle/>
          <a:p>
            <a:pPr marL="285750" indent="-285750">
              <a:buClr>
                <a:schemeClr val="tx1"/>
              </a:buClr>
              <a:buFont typeface="Wingdings" panose="05000000000000000000" pitchFamily="2" charset="2"/>
              <a:buChar char="q"/>
            </a:pPr>
            <a:r>
              <a:rPr lang="en-US" sz="1600">
                <a:solidFill>
                  <a:schemeClr val="accent6">
                    <a:lumMod val="75000"/>
                  </a:schemeClr>
                </a:solidFill>
                <a:latin typeface="Consolas" panose="020B0609020204030204" pitchFamily="49" charset="0"/>
                <a:cs typeface="Times New Roman" panose="02020603050405020304" pitchFamily="18" charset="0"/>
              </a:rPr>
              <a:t>start-master.sh</a:t>
            </a:r>
            <a:r>
              <a:rPr lang="en-US" sz="1600">
                <a:solidFill>
                  <a:schemeClr val="tx1"/>
                </a:solidFill>
                <a:latin typeface="Consolas" panose="020B0609020204030204" pitchFamily="49" charset="0"/>
                <a:cs typeface="Times New Roman" panose="02020603050405020304" pitchFamily="18" charset="0"/>
              </a:rPr>
              <a:t> 	</a:t>
            </a:r>
            <a:r>
              <a:rPr lang="en-US" sz="1800">
                <a:solidFill>
                  <a:schemeClr val="tx1"/>
                </a:solidFill>
                <a:latin typeface="Times New Roman" panose="02020603050405020304" pitchFamily="18" charset="0"/>
                <a:cs typeface="Times New Roman" panose="02020603050405020304" pitchFamily="18" charset="0"/>
              </a:rPr>
              <a:t>Bắt đầu một tiến trình master. </a:t>
            </a:r>
          </a:p>
          <a:p>
            <a:pPr marL="285750" indent="-285750">
              <a:buClr>
                <a:schemeClr val="tx1"/>
              </a:buClr>
              <a:buFont typeface="Wingdings" panose="05000000000000000000" pitchFamily="2" charset="2"/>
              <a:buChar char="q"/>
            </a:pPr>
            <a:endParaRPr lang="en-US" sz="1800">
              <a:solidFill>
                <a:schemeClr val="tx1"/>
              </a:solidFill>
              <a:latin typeface="Times New Roman" panose="02020603050405020304" pitchFamily="18" charset="0"/>
              <a:cs typeface="Times New Roman" panose="02020603050405020304" pitchFamily="18" charset="0"/>
            </a:endParaRPr>
          </a:p>
          <a:p>
            <a:pPr marL="285750" indent="-285750">
              <a:buClr>
                <a:schemeClr val="tx1"/>
              </a:buClr>
              <a:buFont typeface="Wingdings" panose="05000000000000000000" pitchFamily="2" charset="2"/>
              <a:buChar char="q"/>
            </a:pPr>
            <a:r>
              <a:rPr lang="en-US" sz="1600">
                <a:solidFill>
                  <a:schemeClr val="accent6">
                    <a:lumMod val="75000"/>
                  </a:schemeClr>
                </a:solidFill>
                <a:latin typeface="Consolas" panose="020B0609020204030204" pitchFamily="49" charset="0"/>
                <a:cs typeface="Times New Roman" panose="02020603050405020304" pitchFamily="18" charset="0"/>
              </a:rPr>
              <a:t>start-slaves.sh</a:t>
            </a:r>
            <a:r>
              <a:rPr lang="en-US" sz="1800">
                <a:solidFill>
                  <a:schemeClr val="tx1"/>
                </a:solidFill>
                <a:latin typeface="Times New Roman" panose="02020603050405020304" pitchFamily="18" charset="0"/>
                <a:cs typeface="Times New Roman" panose="02020603050405020304" pitchFamily="18" charset="0"/>
              </a:rPr>
              <a:t> 	Bắt đầu các worker (slaves) được cấu hình.</a:t>
            </a:r>
          </a:p>
          <a:p>
            <a:pPr marL="285750" indent="-285750">
              <a:buClr>
                <a:schemeClr val="tx1"/>
              </a:buClr>
              <a:buFont typeface="Wingdings" panose="05000000000000000000" pitchFamily="2" charset="2"/>
              <a:buChar char="q"/>
            </a:pPr>
            <a:endParaRPr lang="en-US" sz="1800">
              <a:solidFill>
                <a:schemeClr val="tx1"/>
              </a:solidFill>
              <a:latin typeface="Times New Roman" panose="02020603050405020304" pitchFamily="18" charset="0"/>
              <a:cs typeface="Times New Roman" panose="02020603050405020304" pitchFamily="18" charset="0"/>
            </a:endParaRPr>
          </a:p>
          <a:p>
            <a:pPr marL="285750" indent="-285750">
              <a:buClr>
                <a:schemeClr val="tx1"/>
              </a:buClr>
              <a:buFont typeface="Wingdings" panose="05000000000000000000" pitchFamily="2" charset="2"/>
              <a:buChar char="q"/>
            </a:pPr>
            <a:r>
              <a:rPr lang="en-US" sz="1600">
                <a:solidFill>
                  <a:schemeClr val="accent6">
                    <a:lumMod val="75000"/>
                  </a:schemeClr>
                </a:solidFill>
                <a:latin typeface="Consolas" panose="020B0609020204030204" pitchFamily="49" charset="0"/>
                <a:cs typeface="Times New Roman" panose="02020603050405020304" pitchFamily="18" charset="0"/>
              </a:rPr>
              <a:t>start-all.sh</a:t>
            </a:r>
            <a:r>
              <a:rPr lang="en-US" sz="1800">
                <a:solidFill>
                  <a:schemeClr val="tx1"/>
                </a:solidFill>
                <a:latin typeface="Times New Roman" panose="02020603050405020304" pitchFamily="18" charset="0"/>
                <a:cs typeface="Times New Roman" panose="02020603050405020304" pitchFamily="18" charset="0"/>
              </a:rPr>
              <a:t> 		Chạy tiến trình cả master và worker.</a:t>
            </a:r>
          </a:p>
          <a:p>
            <a:pPr marL="285750" indent="-285750">
              <a:buClr>
                <a:schemeClr val="tx1"/>
              </a:buClr>
              <a:buFont typeface="Wingdings" panose="05000000000000000000" pitchFamily="2" charset="2"/>
              <a:buChar char="q"/>
            </a:pPr>
            <a:endParaRPr lang="en-US" sz="1800">
              <a:solidFill>
                <a:schemeClr val="tx1"/>
              </a:solidFill>
              <a:latin typeface="Times New Roman" panose="02020603050405020304" pitchFamily="18" charset="0"/>
              <a:cs typeface="Times New Roman" panose="02020603050405020304" pitchFamily="18" charset="0"/>
            </a:endParaRPr>
          </a:p>
          <a:p>
            <a:pPr>
              <a:buClr>
                <a:schemeClr val="tx1"/>
              </a:buClr>
            </a:pPr>
            <a:r>
              <a:rPr lang="en-US" sz="1800">
                <a:solidFill>
                  <a:schemeClr val="tx1"/>
                </a:solidFill>
                <a:latin typeface="Times New Roman" panose="02020603050405020304" pitchFamily="18" charset="0"/>
                <a:cs typeface="Times New Roman" panose="02020603050405020304" pitchFamily="18" charset="0"/>
              </a:rPr>
              <a:t>Nếu muốn dừng thì ta thay chữ start bằng stop để dừng các câu lệnh tương ứng ở trên.</a:t>
            </a:r>
          </a:p>
        </p:txBody>
      </p:sp>
    </p:spTree>
    <p:extLst>
      <p:ext uri="{BB962C8B-B14F-4D97-AF65-F5344CB8AC3E}">
        <p14:creationId xmlns:p14="http://schemas.microsoft.com/office/powerpoint/2010/main" val="10102534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grpSp>
        <p:nvGrpSpPr>
          <p:cNvPr id="7" name="Google Shape;755;p50">
            <a:extLst>
              <a:ext uri="{FF2B5EF4-FFF2-40B4-BE49-F238E27FC236}">
                <a16:creationId xmlns:a16="http://schemas.microsoft.com/office/drawing/2014/main" id="{904178A5-5DAF-42AA-95F0-94CE4C475B1A}"/>
              </a:ext>
            </a:extLst>
          </p:cNvPr>
          <p:cNvGrpSpPr/>
          <p:nvPr/>
        </p:nvGrpSpPr>
        <p:grpSpPr>
          <a:xfrm>
            <a:off x="7304000" y="294424"/>
            <a:ext cx="559335" cy="577244"/>
            <a:chOff x="5983625" y="301625"/>
            <a:chExt cx="403000" cy="395050"/>
          </a:xfrm>
        </p:grpSpPr>
        <p:sp>
          <p:nvSpPr>
            <p:cNvPr id="8" name="Google Shape;756;p50">
              <a:extLst>
                <a:ext uri="{FF2B5EF4-FFF2-40B4-BE49-F238E27FC236}">
                  <a16:creationId xmlns:a16="http://schemas.microsoft.com/office/drawing/2014/main" id="{A6229D78-9074-4F7B-B3EB-3108EA3180D9}"/>
                </a:ext>
              </a:extLst>
            </p:cNvPr>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57;p50">
              <a:extLst>
                <a:ext uri="{FF2B5EF4-FFF2-40B4-BE49-F238E27FC236}">
                  <a16:creationId xmlns:a16="http://schemas.microsoft.com/office/drawing/2014/main" id="{0E6B9C31-7095-4E03-9C85-EA79810AEF60}"/>
                </a:ext>
              </a:extLst>
            </p:cNvPr>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58;p50">
              <a:extLst>
                <a:ext uri="{FF2B5EF4-FFF2-40B4-BE49-F238E27FC236}">
                  <a16:creationId xmlns:a16="http://schemas.microsoft.com/office/drawing/2014/main" id="{2DD5A263-FF35-436A-AE0D-47885B69DF8E}"/>
                </a:ext>
              </a:extLst>
            </p:cNvPr>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59;p50">
              <a:extLst>
                <a:ext uri="{FF2B5EF4-FFF2-40B4-BE49-F238E27FC236}">
                  <a16:creationId xmlns:a16="http://schemas.microsoft.com/office/drawing/2014/main" id="{B34F4A0E-1623-430B-ADF7-EB944389E4C1}"/>
                </a:ext>
              </a:extLst>
            </p:cNvPr>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60;p50">
              <a:extLst>
                <a:ext uri="{FF2B5EF4-FFF2-40B4-BE49-F238E27FC236}">
                  <a16:creationId xmlns:a16="http://schemas.microsoft.com/office/drawing/2014/main" id="{EEDC6370-31B9-483A-9091-F1C7CE94C877}"/>
                </a:ext>
              </a:extLst>
            </p:cNvPr>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1;p50">
              <a:extLst>
                <a:ext uri="{FF2B5EF4-FFF2-40B4-BE49-F238E27FC236}">
                  <a16:creationId xmlns:a16="http://schemas.microsoft.com/office/drawing/2014/main" id="{7A870156-F12E-417B-8BCB-114B8636CF8B}"/>
                </a:ext>
              </a:extLst>
            </p:cNvPr>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62;p50">
              <a:extLst>
                <a:ext uri="{FF2B5EF4-FFF2-40B4-BE49-F238E27FC236}">
                  <a16:creationId xmlns:a16="http://schemas.microsoft.com/office/drawing/2014/main" id="{69EB3073-B4C9-4E03-82AC-2E2D1B21F0B9}"/>
                </a:ext>
              </a:extLst>
            </p:cNvPr>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63;p50">
              <a:extLst>
                <a:ext uri="{FF2B5EF4-FFF2-40B4-BE49-F238E27FC236}">
                  <a16:creationId xmlns:a16="http://schemas.microsoft.com/office/drawing/2014/main" id="{DC25D3DB-E3D2-4048-82B6-3201487588FD}"/>
                </a:ext>
              </a:extLst>
            </p:cNvPr>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4;p50">
              <a:extLst>
                <a:ext uri="{FF2B5EF4-FFF2-40B4-BE49-F238E27FC236}">
                  <a16:creationId xmlns:a16="http://schemas.microsoft.com/office/drawing/2014/main" id="{186C1F2E-47BB-4188-8087-45A8F233964F}"/>
                </a:ext>
              </a:extLst>
            </p:cNvPr>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65;p50">
              <a:extLst>
                <a:ext uri="{FF2B5EF4-FFF2-40B4-BE49-F238E27FC236}">
                  <a16:creationId xmlns:a16="http://schemas.microsoft.com/office/drawing/2014/main" id="{1412C36F-7631-4192-B71E-56C4E62D94D6}"/>
                </a:ext>
              </a:extLst>
            </p:cNvPr>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66;p50">
              <a:extLst>
                <a:ext uri="{FF2B5EF4-FFF2-40B4-BE49-F238E27FC236}">
                  <a16:creationId xmlns:a16="http://schemas.microsoft.com/office/drawing/2014/main" id="{59ED1E41-FF3A-481B-BEBE-39779664D913}"/>
                </a:ext>
              </a:extLst>
            </p:cNvPr>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67;p50">
              <a:extLst>
                <a:ext uri="{FF2B5EF4-FFF2-40B4-BE49-F238E27FC236}">
                  <a16:creationId xmlns:a16="http://schemas.microsoft.com/office/drawing/2014/main" id="{C1B617C9-CD5C-409A-A019-39EEE8C88AAA}"/>
                </a:ext>
              </a:extLst>
            </p:cNvPr>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68;p50">
              <a:extLst>
                <a:ext uri="{FF2B5EF4-FFF2-40B4-BE49-F238E27FC236}">
                  <a16:creationId xmlns:a16="http://schemas.microsoft.com/office/drawing/2014/main" id="{19D3501B-D0E8-4B30-AEE3-0B7CCB234C4E}"/>
                </a:ext>
              </a:extLst>
            </p:cNvPr>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69;p50">
              <a:extLst>
                <a:ext uri="{FF2B5EF4-FFF2-40B4-BE49-F238E27FC236}">
                  <a16:creationId xmlns:a16="http://schemas.microsoft.com/office/drawing/2014/main" id="{8AD17ED2-869D-468B-804A-06449EAA8E4A}"/>
                </a:ext>
              </a:extLst>
            </p:cNvPr>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70;p50">
              <a:extLst>
                <a:ext uri="{FF2B5EF4-FFF2-40B4-BE49-F238E27FC236}">
                  <a16:creationId xmlns:a16="http://schemas.microsoft.com/office/drawing/2014/main" id="{B7974A5F-2669-4014-805C-E8FB1FA4E8CD}"/>
                </a:ext>
              </a:extLst>
            </p:cNvPr>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1;p50">
              <a:extLst>
                <a:ext uri="{FF2B5EF4-FFF2-40B4-BE49-F238E27FC236}">
                  <a16:creationId xmlns:a16="http://schemas.microsoft.com/office/drawing/2014/main" id="{CC675952-E1EC-4790-866F-FE6E7A9E352F}"/>
                </a:ext>
              </a:extLst>
            </p:cNvPr>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2;p50">
              <a:extLst>
                <a:ext uri="{FF2B5EF4-FFF2-40B4-BE49-F238E27FC236}">
                  <a16:creationId xmlns:a16="http://schemas.microsoft.com/office/drawing/2014/main" id="{1E2C90B3-CE48-467F-89D3-68F583C89F4D}"/>
                </a:ext>
              </a:extLst>
            </p:cNvPr>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73;p50">
              <a:extLst>
                <a:ext uri="{FF2B5EF4-FFF2-40B4-BE49-F238E27FC236}">
                  <a16:creationId xmlns:a16="http://schemas.microsoft.com/office/drawing/2014/main" id="{1AB60C28-A294-46F9-972B-AB2F7051C427}"/>
                </a:ext>
              </a:extLst>
            </p:cNvPr>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74;p50">
              <a:extLst>
                <a:ext uri="{FF2B5EF4-FFF2-40B4-BE49-F238E27FC236}">
                  <a16:creationId xmlns:a16="http://schemas.microsoft.com/office/drawing/2014/main" id="{491D2AAA-A7C7-4F32-AA82-2AC4F847A9D7}"/>
                </a:ext>
              </a:extLst>
            </p:cNvPr>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75;p50">
              <a:extLst>
                <a:ext uri="{FF2B5EF4-FFF2-40B4-BE49-F238E27FC236}">
                  <a16:creationId xmlns:a16="http://schemas.microsoft.com/office/drawing/2014/main" id="{7FD723D1-B9C9-4042-8616-3567CC30925F}"/>
                </a:ext>
              </a:extLst>
            </p:cNvPr>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Hộp Văn bản 34">
            <a:extLst>
              <a:ext uri="{FF2B5EF4-FFF2-40B4-BE49-F238E27FC236}">
                <a16:creationId xmlns:a16="http://schemas.microsoft.com/office/drawing/2014/main" id="{FF5E9D22-5AE1-4ECB-9933-059A92325826}"/>
              </a:ext>
            </a:extLst>
          </p:cNvPr>
          <p:cNvSpPr txBox="1"/>
          <p:nvPr/>
        </p:nvSpPr>
        <p:spPr>
          <a:xfrm>
            <a:off x="952327" y="1491211"/>
            <a:ext cx="6911008" cy="1200329"/>
          </a:xfrm>
          <a:prstGeom prst="rect">
            <a:avLst/>
          </a:prstGeom>
          <a:noFill/>
        </p:spPr>
        <p:txBody>
          <a:bodyPr wrap="square" lIns="91440" tIns="45720" rIns="91440" bIns="45720" anchor="t">
            <a:spAutoFit/>
          </a:bodyPr>
          <a:lstStyle/>
          <a:p>
            <a:r>
              <a:rPr lang="vi-VN" sz="1800" b="0" i="0">
                <a:solidFill>
                  <a:schemeClr val="tx1"/>
                </a:solidFill>
                <a:effectLst/>
                <a:latin typeface="Times New Roman"/>
              </a:rPr>
              <a:t>Tài nguyên</a:t>
            </a:r>
            <a:r>
              <a:rPr lang="en-US" sz="1800" b="0" i="0">
                <a:solidFill>
                  <a:schemeClr val="tx1"/>
                </a:solidFill>
                <a:effectLst/>
                <a:latin typeface="+mj-lt"/>
              </a:rPr>
              <a:t> </a:t>
            </a:r>
            <a:r>
              <a:rPr lang="en-US" sz="1800" b="0" i="0">
                <a:solidFill>
                  <a:schemeClr val="tx1"/>
                </a:solidFill>
                <a:effectLst/>
                <a:latin typeface="Times New Roman"/>
                <a:cs typeface="Times New Roman"/>
              </a:rPr>
              <a:t>(Resource)</a:t>
            </a:r>
            <a:r>
              <a:rPr lang="vi-VN" sz="1800" b="0" i="0">
                <a:solidFill>
                  <a:schemeClr val="tx1"/>
                </a:solidFill>
                <a:effectLst/>
                <a:latin typeface="Times New Roman"/>
                <a:cs typeface="Times New Roman"/>
              </a:rPr>
              <a:t> </a:t>
            </a:r>
            <a:r>
              <a:rPr lang="vi-VN" sz="1800" b="0" i="0">
                <a:solidFill>
                  <a:schemeClr val="tx1"/>
                </a:solidFill>
                <a:effectLst/>
                <a:latin typeface="Times New Roman"/>
              </a:rPr>
              <a:t>cho các Spark</a:t>
            </a:r>
            <a:r>
              <a:rPr lang="en-US" sz="1800">
                <a:solidFill>
                  <a:schemeClr val="tx1"/>
                </a:solidFill>
                <a:latin typeface="+mj-lt"/>
              </a:rPr>
              <a:t> </a:t>
            </a:r>
            <a:r>
              <a:rPr lang="en-US" sz="1800">
                <a:solidFill>
                  <a:schemeClr val="tx1"/>
                </a:solidFill>
                <a:latin typeface="Times New Roman"/>
                <a:cs typeface="Times New Roman"/>
              </a:rPr>
              <a:t>applications</a:t>
            </a:r>
            <a:r>
              <a:rPr lang="vi-VN" sz="1800" b="0" i="0">
                <a:solidFill>
                  <a:schemeClr val="tx1"/>
                </a:solidFill>
                <a:effectLst/>
                <a:latin typeface="Times New Roman"/>
              </a:rPr>
              <a:t> được lên lịch dưới dạng trình thực thi (JVM</a:t>
            </a:r>
            <a:r>
              <a:rPr lang="en-US" sz="1800" b="0" i="0">
                <a:solidFill>
                  <a:schemeClr val="tx1"/>
                </a:solidFill>
                <a:effectLst/>
                <a:latin typeface="+mj-lt"/>
              </a:rPr>
              <a:t> </a:t>
            </a:r>
            <a:r>
              <a:rPr lang="en-US" sz="1800" b="0" i="0">
                <a:solidFill>
                  <a:schemeClr val="tx1"/>
                </a:solidFill>
                <a:effectLst/>
                <a:latin typeface="Times New Roman"/>
                <a:cs typeface="Times New Roman"/>
              </a:rPr>
              <a:t>processes</a:t>
            </a:r>
            <a:r>
              <a:rPr lang="vi-VN" sz="1800" b="0" i="0">
                <a:solidFill>
                  <a:schemeClr val="tx1"/>
                </a:solidFill>
                <a:effectLst/>
                <a:latin typeface="Times New Roman"/>
              </a:rPr>
              <a:t>) và CPU (</a:t>
            </a:r>
            <a:r>
              <a:rPr lang="en-US" sz="1800" b="0" i="0">
                <a:solidFill>
                  <a:schemeClr val="tx1"/>
                </a:solidFill>
                <a:effectLst/>
                <a:latin typeface="Times New Roman"/>
                <a:cs typeface="Times New Roman"/>
              </a:rPr>
              <a:t>task slots</a:t>
            </a:r>
            <a:r>
              <a:rPr lang="vi-VN" sz="1800" b="0" i="0">
                <a:solidFill>
                  <a:schemeClr val="tx1"/>
                </a:solidFill>
                <a:effectLst/>
                <a:latin typeface="Times New Roman"/>
              </a:rPr>
              <a:t>) và sau đó bộ nhớ được cấp cho chúng. </a:t>
            </a:r>
            <a:r>
              <a:rPr lang="en-US" sz="1800" b="0" i="0">
                <a:solidFill>
                  <a:schemeClr val="tx1"/>
                </a:solidFill>
                <a:effectLst/>
                <a:latin typeface="Times New Roman"/>
                <a:cs typeface="Times New Roman"/>
              </a:rPr>
              <a:t>Trình</a:t>
            </a:r>
            <a:r>
              <a:rPr lang="vi-VN" sz="1800" b="0" i="0">
                <a:solidFill>
                  <a:schemeClr val="tx1"/>
                </a:solidFill>
                <a:effectLst/>
                <a:latin typeface="Times New Roman"/>
              </a:rPr>
              <a:t> quản lý </a:t>
            </a:r>
            <a:r>
              <a:rPr lang="vi-VN" sz="1800">
                <a:solidFill>
                  <a:schemeClr val="tx1"/>
                </a:solidFill>
                <a:latin typeface="Times New Roman"/>
              </a:rPr>
              <a:t>cụm </a:t>
            </a:r>
            <a:r>
              <a:rPr lang="vi-VN" sz="1800" b="0" i="0">
                <a:solidFill>
                  <a:schemeClr val="tx1"/>
                </a:solidFill>
                <a:effectLst/>
                <a:latin typeface="Times New Roman"/>
              </a:rPr>
              <a:t>của cụm hiện đang chạy và trình lập lịch Spark cấp tài nguyên để thực hiện các công việc Spark.</a:t>
            </a:r>
            <a:endParaRPr lang="en-US" sz="1800">
              <a:solidFill>
                <a:schemeClr val="tx1"/>
              </a:solidFill>
              <a:latin typeface="Times New Roman"/>
            </a:endParaRPr>
          </a:p>
        </p:txBody>
      </p:sp>
      <p:sp>
        <p:nvSpPr>
          <p:cNvPr id="37" name="Hộp Văn bản 36">
            <a:extLst>
              <a:ext uri="{FF2B5EF4-FFF2-40B4-BE49-F238E27FC236}">
                <a16:creationId xmlns:a16="http://schemas.microsoft.com/office/drawing/2014/main" id="{5ABEFA35-B704-46E8-875E-C4004C7E0019}"/>
              </a:ext>
            </a:extLst>
          </p:cNvPr>
          <p:cNvSpPr txBox="1"/>
          <p:nvPr/>
        </p:nvSpPr>
        <p:spPr>
          <a:xfrm>
            <a:off x="952326" y="2958476"/>
            <a:ext cx="6911007" cy="1477328"/>
          </a:xfrm>
          <a:prstGeom prst="rect">
            <a:avLst/>
          </a:prstGeom>
          <a:noFill/>
        </p:spPr>
        <p:txBody>
          <a:bodyPr wrap="square">
            <a:spAutoFit/>
          </a:bodyPr>
          <a:lstStyle/>
          <a:p>
            <a:r>
              <a:rPr lang="en-US" sz="1800">
                <a:solidFill>
                  <a:schemeClr val="tx1"/>
                </a:solidFill>
                <a:latin typeface="Times New Roman" panose="02020603050405020304" pitchFamily="18" charset="0"/>
                <a:cs typeface="Times New Roman" panose="02020603050405020304" pitchFamily="18" charset="0"/>
              </a:rPr>
              <a:t>Khi trình điều khiển và executors của ứng dụng đang chạy, bộ lập lịch Spark sẽ liên lạc trực tiếp với trình điều khiển và quyết định những executors sẽ chạy những tác vụ nào. Đây được gọi là lập lịch công việc (job scheduling) và nó ảnh hưởng đến việc sử dụng tài nguyên CPU trong cụm.</a:t>
            </a:r>
          </a:p>
        </p:txBody>
      </p:sp>
      <p:sp>
        <p:nvSpPr>
          <p:cNvPr id="30" name="Google Shape;447;p40">
            <a:extLst>
              <a:ext uri="{FF2B5EF4-FFF2-40B4-BE49-F238E27FC236}">
                <a16:creationId xmlns:a16="http://schemas.microsoft.com/office/drawing/2014/main" id="{1C787DA4-23C0-4E59-9954-4AD66D62397E}"/>
              </a:ext>
            </a:extLst>
          </p:cNvPr>
          <p:cNvSpPr txBox="1">
            <a:spLocks/>
          </p:cNvSpPr>
          <p:nvPr/>
        </p:nvSpPr>
        <p:spPr>
          <a:xfrm>
            <a:off x="0" y="80825"/>
            <a:ext cx="6647073" cy="71264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a:solidFill>
                  <a:schemeClr val="tx1"/>
                </a:solidFill>
              </a:rPr>
              <a:t>3.2 </a:t>
            </a:r>
            <a:r>
              <a:rPr lang="en-US" sz="3200" b="1">
                <a:solidFill>
                  <a:schemeClr val="tx1"/>
                </a:solidFill>
              </a:rPr>
              <a:t>Job &amp; Resource Scheduling</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grpSp>
        <p:nvGrpSpPr>
          <p:cNvPr id="7" name="Google Shape;755;p50">
            <a:extLst>
              <a:ext uri="{FF2B5EF4-FFF2-40B4-BE49-F238E27FC236}">
                <a16:creationId xmlns:a16="http://schemas.microsoft.com/office/drawing/2014/main" id="{904178A5-5DAF-42AA-95F0-94CE4C475B1A}"/>
              </a:ext>
            </a:extLst>
          </p:cNvPr>
          <p:cNvGrpSpPr/>
          <p:nvPr/>
        </p:nvGrpSpPr>
        <p:grpSpPr>
          <a:xfrm>
            <a:off x="7304000" y="294424"/>
            <a:ext cx="559335" cy="577244"/>
            <a:chOff x="5983625" y="301625"/>
            <a:chExt cx="403000" cy="395050"/>
          </a:xfrm>
        </p:grpSpPr>
        <p:sp>
          <p:nvSpPr>
            <p:cNvPr id="8" name="Google Shape;756;p50">
              <a:extLst>
                <a:ext uri="{FF2B5EF4-FFF2-40B4-BE49-F238E27FC236}">
                  <a16:creationId xmlns:a16="http://schemas.microsoft.com/office/drawing/2014/main" id="{A6229D78-9074-4F7B-B3EB-3108EA3180D9}"/>
                </a:ext>
              </a:extLst>
            </p:cNvPr>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57;p50">
              <a:extLst>
                <a:ext uri="{FF2B5EF4-FFF2-40B4-BE49-F238E27FC236}">
                  <a16:creationId xmlns:a16="http://schemas.microsoft.com/office/drawing/2014/main" id="{0E6B9C31-7095-4E03-9C85-EA79810AEF60}"/>
                </a:ext>
              </a:extLst>
            </p:cNvPr>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58;p50">
              <a:extLst>
                <a:ext uri="{FF2B5EF4-FFF2-40B4-BE49-F238E27FC236}">
                  <a16:creationId xmlns:a16="http://schemas.microsoft.com/office/drawing/2014/main" id="{2DD5A263-FF35-436A-AE0D-47885B69DF8E}"/>
                </a:ext>
              </a:extLst>
            </p:cNvPr>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59;p50">
              <a:extLst>
                <a:ext uri="{FF2B5EF4-FFF2-40B4-BE49-F238E27FC236}">
                  <a16:creationId xmlns:a16="http://schemas.microsoft.com/office/drawing/2014/main" id="{B34F4A0E-1623-430B-ADF7-EB944389E4C1}"/>
                </a:ext>
              </a:extLst>
            </p:cNvPr>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60;p50">
              <a:extLst>
                <a:ext uri="{FF2B5EF4-FFF2-40B4-BE49-F238E27FC236}">
                  <a16:creationId xmlns:a16="http://schemas.microsoft.com/office/drawing/2014/main" id="{EEDC6370-31B9-483A-9091-F1C7CE94C877}"/>
                </a:ext>
              </a:extLst>
            </p:cNvPr>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1;p50">
              <a:extLst>
                <a:ext uri="{FF2B5EF4-FFF2-40B4-BE49-F238E27FC236}">
                  <a16:creationId xmlns:a16="http://schemas.microsoft.com/office/drawing/2014/main" id="{7A870156-F12E-417B-8BCB-114B8636CF8B}"/>
                </a:ext>
              </a:extLst>
            </p:cNvPr>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62;p50">
              <a:extLst>
                <a:ext uri="{FF2B5EF4-FFF2-40B4-BE49-F238E27FC236}">
                  <a16:creationId xmlns:a16="http://schemas.microsoft.com/office/drawing/2014/main" id="{69EB3073-B4C9-4E03-82AC-2E2D1B21F0B9}"/>
                </a:ext>
              </a:extLst>
            </p:cNvPr>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63;p50">
              <a:extLst>
                <a:ext uri="{FF2B5EF4-FFF2-40B4-BE49-F238E27FC236}">
                  <a16:creationId xmlns:a16="http://schemas.microsoft.com/office/drawing/2014/main" id="{DC25D3DB-E3D2-4048-82B6-3201487588FD}"/>
                </a:ext>
              </a:extLst>
            </p:cNvPr>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4;p50">
              <a:extLst>
                <a:ext uri="{FF2B5EF4-FFF2-40B4-BE49-F238E27FC236}">
                  <a16:creationId xmlns:a16="http://schemas.microsoft.com/office/drawing/2014/main" id="{186C1F2E-47BB-4188-8087-45A8F233964F}"/>
                </a:ext>
              </a:extLst>
            </p:cNvPr>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65;p50">
              <a:extLst>
                <a:ext uri="{FF2B5EF4-FFF2-40B4-BE49-F238E27FC236}">
                  <a16:creationId xmlns:a16="http://schemas.microsoft.com/office/drawing/2014/main" id="{1412C36F-7631-4192-B71E-56C4E62D94D6}"/>
                </a:ext>
              </a:extLst>
            </p:cNvPr>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66;p50">
              <a:extLst>
                <a:ext uri="{FF2B5EF4-FFF2-40B4-BE49-F238E27FC236}">
                  <a16:creationId xmlns:a16="http://schemas.microsoft.com/office/drawing/2014/main" id="{59ED1E41-FF3A-481B-BEBE-39779664D913}"/>
                </a:ext>
              </a:extLst>
            </p:cNvPr>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67;p50">
              <a:extLst>
                <a:ext uri="{FF2B5EF4-FFF2-40B4-BE49-F238E27FC236}">
                  <a16:creationId xmlns:a16="http://schemas.microsoft.com/office/drawing/2014/main" id="{C1B617C9-CD5C-409A-A019-39EEE8C88AAA}"/>
                </a:ext>
              </a:extLst>
            </p:cNvPr>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68;p50">
              <a:extLst>
                <a:ext uri="{FF2B5EF4-FFF2-40B4-BE49-F238E27FC236}">
                  <a16:creationId xmlns:a16="http://schemas.microsoft.com/office/drawing/2014/main" id="{19D3501B-D0E8-4B30-AEE3-0B7CCB234C4E}"/>
                </a:ext>
              </a:extLst>
            </p:cNvPr>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69;p50">
              <a:extLst>
                <a:ext uri="{FF2B5EF4-FFF2-40B4-BE49-F238E27FC236}">
                  <a16:creationId xmlns:a16="http://schemas.microsoft.com/office/drawing/2014/main" id="{8AD17ED2-869D-468B-804A-06449EAA8E4A}"/>
                </a:ext>
              </a:extLst>
            </p:cNvPr>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70;p50">
              <a:extLst>
                <a:ext uri="{FF2B5EF4-FFF2-40B4-BE49-F238E27FC236}">
                  <a16:creationId xmlns:a16="http://schemas.microsoft.com/office/drawing/2014/main" id="{B7974A5F-2669-4014-805C-E8FB1FA4E8CD}"/>
                </a:ext>
              </a:extLst>
            </p:cNvPr>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1;p50">
              <a:extLst>
                <a:ext uri="{FF2B5EF4-FFF2-40B4-BE49-F238E27FC236}">
                  <a16:creationId xmlns:a16="http://schemas.microsoft.com/office/drawing/2014/main" id="{CC675952-E1EC-4790-866F-FE6E7A9E352F}"/>
                </a:ext>
              </a:extLst>
            </p:cNvPr>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2;p50">
              <a:extLst>
                <a:ext uri="{FF2B5EF4-FFF2-40B4-BE49-F238E27FC236}">
                  <a16:creationId xmlns:a16="http://schemas.microsoft.com/office/drawing/2014/main" id="{1E2C90B3-CE48-467F-89D3-68F583C89F4D}"/>
                </a:ext>
              </a:extLst>
            </p:cNvPr>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73;p50">
              <a:extLst>
                <a:ext uri="{FF2B5EF4-FFF2-40B4-BE49-F238E27FC236}">
                  <a16:creationId xmlns:a16="http://schemas.microsoft.com/office/drawing/2014/main" id="{1AB60C28-A294-46F9-972B-AB2F7051C427}"/>
                </a:ext>
              </a:extLst>
            </p:cNvPr>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74;p50">
              <a:extLst>
                <a:ext uri="{FF2B5EF4-FFF2-40B4-BE49-F238E27FC236}">
                  <a16:creationId xmlns:a16="http://schemas.microsoft.com/office/drawing/2014/main" id="{491D2AAA-A7C7-4F32-AA82-2AC4F847A9D7}"/>
                </a:ext>
              </a:extLst>
            </p:cNvPr>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75;p50">
              <a:extLst>
                <a:ext uri="{FF2B5EF4-FFF2-40B4-BE49-F238E27FC236}">
                  <a16:creationId xmlns:a16="http://schemas.microsoft.com/office/drawing/2014/main" id="{7FD723D1-B9C9-4042-8616-3567CC30925F}"/>
                </a:ext>
              </a:extLst>
            </p:cNvPr>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447;p40">
            <a:extLst>
              <a:ext uri="{FF2B5EF4-FFF2-40B4-BE49-F238E27FC236}">
                <a16:creationId xmlns:a16="http://schemas.microsoft.com/office/drawing/2014/main" id="{72FCA70D-9B36-4CB9-87FA-AB0C047685C3}"/>
              </a:ext>
            </a:extLst>
          </p:cNvPr>
          <p:cNvSpPr txBox="1">
            <a:spLocks/>
          </p:cNvSpPr>
          <p:nvPr/>
        </p:nvSpPr>
        <p:spPr>
          <a:xfrm>
            <a:off x="0" y="80825"/>
            <a:ext cx="6647073" cy="712642"/>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a:solidFill>
                  <a:schemeClr val="tx1"/>
                </a:solidFill>
              </a:rPr>
              <a:t>3.2 </a:t>
            </a:r>
            <a:r>
              <a:rPr lang="en-US" sz="3200" b="1">
                <a:solidFill>
                  <a:schemeClr val="tx1"/>
                </a:solidFill>
              </a:rPr>
              <a:t>Job &amp; Resource Scheduling</a:t>
            </a:r>
          </a:p>
        </p:txBody>
      </p:sp>
      <p:sp>
        <p:nvSpPr>
          <p:cNvPr id="29" name="Hộp Văn bản 28">
            <a:extLst>
              <a:ext uri="{FF2B5EF4-FFF2-40B4-BE49-F238E27FC236}">
                <a16:creationId xmlns:a16="http://schemas.microsoft.com/office/drawing/2014/main" id="{C2A43602-0796-407A-8C21-5A32F8A4E118}"/>
              </a:ext>
            </a:extLst>
          </p:cNvPr>
          <p:cNvSpPr txBox="1"/>
          <p:nvPr/>
        </p:nvSpPr>
        <p:spPr>
          <a:xfrm>
            <a:off x="1054208" y="1417588"/>
            <a:ext cx="6963357" cy="2954655"/>
          </a:xfrm>
          <a:prstGeom prst="rect">
            <a:avLst/>
          </a:prstGeom>
          <a:noFill/>
        </p:spPr>
        <p:txBody>
          <a:bodyPr wrap="square">
            <a:spAutoFit/>
          </a:bodyPr>
          <a:lstStyle/>
          <a:p>
            <a:r>
              <a:rPr lang="en-US" sz="2400" b="1">
                <a:solidFill>
                  <a:schemeClr val="tx1"/>
                </a:solidFill>
                <a:latin typeface="Times New Roman" panose="02020603050405020304" pitchFamily="18" charset="0"/>
                <a:cs typeface="Times New Roman" panose="02020603050405020304" pitchFamily="18" charset="0"/>
              </a:rPr>
              <a:t>Tồn tại hai cấp lập lịch tài nguyên Spark</a:t>
            </a:r>
            <a:r>
              <a:rPr lang="en-US" sz="1800">
                <a:solidFill>
                  <a:schemeClr val="tx1"/>
                </a:solidFill>
                <a:latin typeface="Times New Roman" panose="02020603050405020304" pitchFamily="18" charset="0"/>
                <a:cs typeface="Times New Roman" panose="02020603050405020304" pitchFamily="18" charset="0"/>
              </a:rPr>
              <a:t>:</a:t>
            </a:r>
          </a:p>
          <a:p>
            <a:endParaRPr lang="en-US" sz="1800">
              <a:solidFill>
                <a:schemeClr val="tx1"/>
              </a:solidFill>
              <a:latin typeface="Times New Roman" panose="02020603050405020304" pitchFamily="18" charset="0"/>
              <a:cs typeface="Times New Roman" panose="02020603050405020304" pitchFamily="18" charset="0"/>
            </a:endParaRPr>
          </a:p>
          <a:p>
            <a:endParaRPr lang="en-US" sz="1800">
              <a:solidFill>
                <a:schemeClr val="tx1"/>
              </a:solidFill>
              <a:latin typeface="Times New Roman" panose="02020603050405020304" pitchFamily="18" charset="0"/>
              <a:cs typeface="Times New Roman" panose="02020603050405020304" pitchFamily="18" charset="0"/>
            </a:endParaRPr>
          </a:p>
          <a:p>
            <a:pPr marL="285750" indent="-285750">
              <a:buClr>
                <a:schemeClr val="tx1"/>
              </a:buClr>
              <a:buFont typeface="Wingdings" panose="05000000000000000000" pitchFamily="2" charset="2"/>
              <a:buChar char="Ø"/>
            </a:pPr>
            <a:r>
              <a:rPr lang="en-US" sz="1800" b="1">
                <a:solidFill>
                  <a:schemeClr val="tx1"/>
                </a:solidFill>
                <a:latin typeface="Times New Roman" panose="02020603050405020304" pitchFamily="18" charset="0"/>
                <a:cs typeface="Times New Roman" panose="02020603050405020304" pitchFamily="18" charset="0"/>
              </a:rPr>
              <a:t>Lập lịch tài nguyên cụm</a:t>
            </a:r>
            <a:r>
              <a:rPr lang="en-US" sz="1800">
                <a:solidFill>
                  <a:schemeClr val="tx1"/>
                </a:solidFill>
                <a:latin typeface="Times New Roman" panose="02020603050405020304" pitchFamily="18" charset="0"/>
                <a:cs typeface="Times New Roman" panose="02020603050405020304" pitchFamily="18" charset="0"/>
              </a:rPr>
              <a:t> (Cluster resource scheduling) để phân bổ tài nguyên cho Spark executors của các ứng dụng Spark khác nhau</a:t>
            </a:r>
          </a:p>
          <a:p>
            <a:pPr marL="285750" indent="-285750">
              <a:buClr>
                <a:schemeClr val="tx1"/>
              </a:buClr>
              <a:buFont typeface="Wingdings" panose="05000000000000000000" pitchFamily="2" charset="2"/>
              <a:buChar char="Ø"/>
            </a:pPr>
            <a:endParaRPr lang="en-US" sz="1800">
              <a:solidFill>
                <a:schemeClr val="tx1"/>
              </a:solidFill>
              <a:latin typeface="Times New Roman" panose="02020603050405020304" pitchFamily="18" charset="0"/>
              <a:cs typeface="Times New Roman" panose="02020603050405020304" pitchFamily="18" charset="0"/>
            </a:endParaRPr>
          </a:p>
          <a:p>
            <a:pPr marL="285750" indent="-285750">
              <a:buClr>
                <a:schemeClr val="tx1"/>
              </a:buClr>
              <a:buFont typeface="Wingdings" panose="05000000000000000000" pitchFamily="2" charset="2"/>
              <a:buChar char="Ø"/>
            </a:pPr>
            <a:endParaRPr lang="en-US" sz="1800">
              <a:solidFill>
                <a:schemeClr val="tx1"/>
              </a:solidFill>
              <a:latin typeface="Times New Roman" panose="02020603050405020304" pitchFamily="18" charset="0"/>
              <a:cs typeface="Times New Roman" panose="02020603050405020304" pitchFamily="18" charset="0"/>
            </a:endParaRPr>
          </a:p>
          <a:p>
            <a:pPr marL="285750" indent="-285750">
              <a:buClr>
                <a:schemeClr val="tx1"/>
              </a:buClr>
              <a:buFont typeface="Wingdings" panose="05000000000000000000" pitchFamily="2" charset="2"/>
              <a:buChar char="Ø"/>
            </a:pPr>
            <a:r>
              <a:rPr lang="en-US" sz="1800" b="1">
                <a:solidFill>
                  <a:schemeClr val="tx1"/>
                </a:solidFill>
                <a:latin typeface="Times New Roman" panose="02020603050405020304" pitchFamily="18" charset="0"/>
                <a:cs typeface="Times New Roman" panose="02020603050405020304" pitchFamily="18" charset="0"/>
              </a:rPr>
              <a:t>Lập lịch tài nguyên Spark</a:t>
            </a:r>
            <a:r>
              <a:rPr lang="en-US" sz="1800">
                <a:solidFill>
                  <a:schemeClr val="tx1"/>
                </a:solidFill>
                <a:latin typeface="Times New Roman" panose="02020603050405020304" pitchFamily="18" charset="0"/>
                <a:cs typeface="Times New Roman" panose="02020603050405020304" pitchFamily="18" charset="0"/>
              </a:rPr>
              <a:t> (Spark resource scheduling) để lập lịch tài nguyên CPU và bộ nhớ trong một ứng dụng duy nhất, việc lên lịch này không phụ thuộc vào cluster manager.</a:t>
            </a:r>
          </a:p>
        </p:txBody>
      </p:sp>
    </p:spTree>
    <p:extLst>
      <p:ext uri="{BB962C8B-B14F-4D97-AF65-F5344CB8AC3E}">
        <p14:creationId xmlns:p14="http://schemas.microsoft.com/office/powerpoint/2010/main" val="14241374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41F30"/>
        </a:solidFill>
        <a:effectLst/>
      </p:bgPr>
    </p:bg>
    <p:spTree>
      <p:nvGrpSpPr>
        <p:cNvPr id="1" name="Shape 1018"/>
        <p:cNvGrpSpPr/>
        <p:nvPr/>
      </p:nvGrpSpPr>
      <p:grpSpPr>
        <a:xfrm>
          <a:off x="0" y="0"/>
          <a:ext cx="0" cy="0"/>
          <a:chOff x="0" y="0"/>
          <a:chExt cx="0" cy="0"/>
        </a:xfrm>
      </p:grpSpPr>
      <p:sp>
        <p:nvSpPr>
          <p:cNvPr id="448" name="Google Shape;318;p29">
            <a:extLst>
              <a:ext uri="{FF2B5EF4-FFF2-40B4-BE49-F238E27FC236}">
                <a16:creationId xmlns:a16="http://schemas.microsoft.com/office/drawing/2014/main" id="{6DEB6E0F-0251-4050-9DE5-914692411825}"/>
              </a:ext>
            </a:extLst>
          </p:cNvPr>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93</a:t>
            </a:fld>
            <a:endParaRPr/>
          </a:p>
        </p:txBody>
      </p:sp>
      <p:sp>
        <p:nvSpPr>
          <p:cNvPr id="10" name="Google Shape;447;p40">
            <a:extLst>
              <a:ext uri="{FF2B5EF4-FFF2-40B4-BE49-F238E27FC236}">
                <a16:creationId xmlns:a16="http://schemas.microsoft.com/office/drawing/2014/main" id="{A9136B83-88CB-46D9-BD78-7D278CEAA3F7}"/>
              </a:ext>
            </a:extLst>
          </p:cNvPr>
          <p:cNvSpPr txBox="1">
            <a:spLocks/>
          </p:cNvSpPr>
          <p:nvPr/>
        </p:nvSpPr>
        <p:spPr>
          <a:xfrm>
            <a:off x="-86139" y="46155"/>
            <a:ext cx="8362122" cy="67586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a:solidFill>
                  <a:schemeClr val="tx1"/>
                </a:solidFill>
                <a:latin typeface="+mj-lt"/>
              </a:rPr>
              <a:t>3.2.1 </a:t>
            </a:r>
            <a:r>
              <a:rPr lang="en-US" sz="2800" b="1">
                <a:solidFill>
                  <a:schemeClr val="tx1"/>
                </a:solidFill>
                <a:latin typeface="+mj-lt"/>
                <a:cs typeface="Times New Roman" panose="02020603050405020304" pitchFamily="18" charset="0"/>
              </a:rPr>
              <a:t>Lập lịch tài nguyên cụm</a:t>
            </a:r>
            <a:r>
              <a:rPr lang="en-US" sz="2800">
                <a:solidFill>
                  <a:schemeClr val="tx1"/>
                </a:solidFill>
                <a:latin typeface="+mj-lt"/>
              </a:rPr>
              <a:t> </a:t>
            </a:r>
            <a:r>
              <a:rPr lang="en-US" sz="1800">
                <a:solidFill>
                  <a:schemeClr val="tx1"/>
                </a:solidFill>
                <a:latin typeface="+mj-lt"/>
              </a:rPr>
              <a:t>(</a:t>
            </a:r>
            <a:r>
              <a:rPr lang="en-US" sz="1800">
                <a:solidFill>
                  <a:schemeClr val="tx1"/>
                </a:solidFill>
                <a:latin typeface="Times New Roman" panose="02020603050405020304" pitchFamily="18" charset="0"/>
                <a:cs typeface="Times New Roman" panose="02020603050405020304" pitchFamily="18" charset="0"/>
              </a:rPr>
              <a:t>Cluster resource scheduling)</a:t>
            </a:r>
            <a:endParaRPr lang="en-US" sz="1800">
              <a:solidFill>
                <a:schemeClr val="tx1"/>
              </a:solidFill>
              <a:latin typeface="+mj-lt"/>
            </a:endParaRPr>
          </a:p>
        </p:txBody>
      </p:sp>
      <p:sp>
        <p:nvSpPr>
          <p:cNvPr id="5" name="Hộp Văn bản 4">
            <a:extLst>
              <a:ext uri="{FF2B5EF4-FFF2-40B4-BE49-F238E27FC236}">
                <a16:creationId xmlns:a16="http://schemas.microsoft.com/office/drawing/2014/main" id="{10560097-012E-48DF-9DA7-ECA7825AC2BE}"/>
              </a:ext>
            </a:extLst>
          </p:cNvPr>
          <p:cNvSpPr txBox="1"/>
          <p:nvPr/>
        </p:nvSpPr>
        <p:spPr>
          <a:xfrm>
            <a:off x="1007165" y="1066095"/>
            <a:ext cx="7129670" cy="3693319"/>
          </a:xfrm>
          <a:prstGeom prst="rect">
            <a:avLst/>
          </a:prstGeom>
          <a:noFill/>
        </p:spPr>
        <p:txBody>
          <a:bodyPr wrap="square">
            <a:spAutoFit/>
          </a:bodyPr>
          <a:lstStyle/>
          <a:p>
            <a:r>
              <a:rPr lang="en-US" sz="1800">
                <a:solidFill>
                  <a:schemeClr val="tx1"/>
                </a:solidFill>
                <a:latin typeface="Times New Roman" panose="02020603050405020304" pitchFamily="18" charset="0"/>
                <a:cs typeface="Times New Roman" panose="02020603050405020304" pitchFamily="18" charset="0"/>
              </a:rPr>
              <a:t>Lập lịch tài nguyên cụm (phân chia tài nguyên cụm giữa một số ứng dụng chạy trong single cluster) là trách nhiệm của cluster manager. </a:t>
            </a:r>
          </a:p>
          <a:p>
            <a:endParaRPr lang="en-US" sz="1800">
              <a:solidFill>
                <a:schemeClr val="tx1"/>
              </a:solidFill>
              <a:latin typeface="Times New Roman" panose="02020603050405020304" pitchFamily="18" charset="0"/>
              <a:cs typeface="Times New Roman" panose="02020603050405020304" pitchFamily="18" charset="0"/>
            </a:endParaRPr>
          </a:p>
          <a:p>
            <a:r>
              <a:rPr lang="en-US" sz="1800">
                <a:solidFill>
                  <a:schemeClr val="tx1"/>
                </a:solidFill>
                <a:latin typeface="Times New Roman" panose="02020603050405020304" pitchFamily="18" charset="0"/>
                <a:cs typeface="Times New Roman" panose="02020603050405020304" pitchFamily="18" charset="0"/>
              </a:rPr>
              <a:t>Tất cả các trình quản lý cụm (cluster manager) được hỗ trợ cung cấp tài nguyên được yêu cầu cho từng ứng dụng và giải phóng tài nguyên được yêu cầu khi ứng dụng đóng.</a:t>
            </a:r>
          </a:p>
          <a:p>
            <a:endParaRPr lang="en-US" sz="1800">
              <a:solidFill>
                <a:schemeClr val="tx1"/>
              </a:solidFill>
              <a:latin typeface="Times New Roman" panose="02020603050405020304" pitchFamily="18" charset="0"/>
              <a:cs typeface="Times New Roman" panose="02020603050405020304" pitchFamily="18" charset="0"/>
            </a:endParaRPr>
          </a:p>
          <a:p>
            <a:r>
              <a:rPr lang="en-US" sz="1800">
                <a:solidFill>
                  <a:schemeClr val="tx1"/>
                </a:solidFill>
                <a:latin typeface="Times New Roman" panose="02020603050405020304" pitchFamily="18" charset="0"/>
                <a:cs typeface="Times New Roman" panose="02020603050405020304" pitchFamily="18" charset="0"/>
              </a:rPr>
              <a:t>Mesos là duy nhất trong số ba loại cụm: bộ lập lịch chi tiết của nó có thể phân bổ tài nguyên cho từng tác vụ, thay vì cho từng ứng dụng</a:t>
            </a:r>
          </a:p>
          <a:p>
            <a:endParaRPr lang="en-US" sz="1800">
              <a:solidFill>
                <a:schemeClr val="tx1"/>
              </a:solidFill>
              <a:latin typeface="Times New Roman" panose="02020603050405020304" pitchFamily="18" charset="0"/>
              <a:cs typeface="Times New Roman" panose="02020603050405020304" pitchFamily="18" charset="0"/>
            </a:endParaRPr>
          </a:p>
          <a:p>
            <a:r>
              <a:rPr lang="vi-VN" sz="1800">
                <a:solidFill>
                  <a:schemeClr val="tx1"/>
                </a:solidFill>
                <a:latin typeface="Times New Roman" panose="02020603050405020304" pitchFamily="18" charset="0"/>
                <a:cs typeface="Times New Roman" panose="02020603050405020304" pitchFamily="18" charset="0"/>
              </a:rPr>
              <a:t>Bằng cách này, một ứng dụng có thể sử dụng các tài nguyên hiện không được các ứng dụng khác yêu cầu</a:t>
            </a:r>
            <a:endParaRPr lang="en-US" sz="1800">
              <a:solidFill>
                <a:schemeClr val="tx1"/>
              </a:solidFill>
              <a:latin typeface="Times New Roman" panose="02020603050405020304" pitchFamily="18" charset="0"/>
              <a:cs typeface="Times New Roman" panose="02020603050405020304" pitchFamily="18" charset="0"/>
            </a:endParaRPr>
          </a:p>
          <a:p>
            <a:endParaRPr lang="en-US" sz="180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42959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3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94</a:t>
            </a:fld>
            <a:endParaRPr/>
          </a:p>
        </p:txBody>
      </p:sp>
      <p:grpSp>
        <p:nvGrpSpPr>
          <p:cNvPr id="414" name="Google Shape;414;p36"/>
          <p:cNvGrpSpPr/>
          <p:nvPr/>
        </p:nvGrpSpPr>
        <p:grpSpPr>
          <a:xfrm>
            <a:off x="1722242" y="762050"/>
            <a:ext cx="5482376" cy="3212059"/>
            <a:chOff x="2789042" y="1451163"/>
            <a:chExt cx="5482376" cy="3212059"/>
          </a:xfrm>
        </p:grpSpPr>
        <p:sp>
          <p:nvSpPr>
            <p:cNvPr id="415" name="Google Shape;415;p36"/>
            <p:cNvSpPr/>
            <p:nvPr/>
          </p:nvSpPr>
          <p:spPr>
            <a:xfrm>
              <a:off x="3237377" y="1451163"/>
              <a:ext cx="4584022" cy="3068362"/>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36"/>
            <p:cNvSpPr/>
            <p:nvPr/>
          </p:nvSpPr>
          <p:spPr>
            <a:xfrm>
              <a:off x="2789042" y="4578694"/>
              <a:ext cx="5482376" cy="8452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36"/>
            <p:cNvSpPr/>
            <p:nvPr/>
          </p:nvSpPr>
          <p:spPr>
            <a:xfrm>
              <a:off x="2789042" y="4511072"/>
              <a:ext cx="5481531" cy="6762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8" name="Google Shape;418;p36"/>
          <p:cNvSpPr/>
          <p:nvPr/>
        </p:nvSpPr>
        <p:spPr>
          <a:xfrm>
            <a:off x="4056968" y="3821959"/>
            <a:ext cx="802773" cy="42264"/>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424;p37">
            <a:extLst>
              <a:ext uri="{FF2B5EF4-FFF2-40B4-BE49-F238E27FC236}">
                <a16:creationId xmlns:a16="http://schemas.microsoft.com/office/drawing/2014/main" id="{439C046B-B088-4C8B-88F4-692012AC8B81}"/>
              </a:ext>
            </a:extLst>
          </p:cNvPr>
          <p:cNvSpPr txBox="1">
            <a:spLocks/>
          </p:cNvSpPr>
          <p:nvPr/>
        </p:nvSpPr>
        <p:spPr>
          <a:xfrm>
            <a:off x="3307956" y="1716331"/>
            <a:ext cx="2528087" cy="8554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sz="6000"/>
              <a:t>Demo</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7" name="Google Shape;427;p37"/>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95</a:t>
            </a:fld>
            <a:endParaRPr/>
          </a:p>
        </p:txBody>
      </p:sp>
      <p:sp>
        <p:nvSpPr>
          <p:cNvPr id="424" name="Google Shape;424;p37"/>
          <p:cNvSpPr txBox="1">
            <a:spLocks noGrp="1"/>
          </p:cNvSpPr>
          <p:nvPr>
            <p:ph type="ctrTitle" idx="4294967295"/>
          </p:nvPr>
        </p:nvSpPr>
        <p:spPr>
          <a:xfrm>
            <a:off x="0" y="1524000"/>
            <a:ext cx="3690938" cy="11588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THANKS!</a:t>
            </a:r>
            <a:endParaRPr sz="6000"/>
          </a:p>
        </p:txBody>
      </p:sp>
      <p:sp>
        <p:nvSpPr>
          <p:cNvPr id="425" name="Google Shape;425;p37"/>
          <p:cNvSpPr txBox="1">
            <a:spLocks noGrp="1"/>
          </p:cNvSpPr>
          <p:nvPr>
            <p:ph type="subTitle" idx="4294967295"/>
          </p:nvPr>
        </p:nvSpPr>
        <p:spPr>
          <a:xfrm>
            <a:off x="4205288" y="2493963"/>
            <a:ext cx="4938712" cy="145256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solidFill>
                  <a:srgbClr val="66FF33"/>
                </a:solidFill>
              </a:rPr>
              <a:t>Any questions?</a:t>
            </a:r>
            <a:endParaRPr b="1">
              <a:solidFill>
                <a:srgbClr val="66FF33"/>
              </a:solidFill>
            </a:endParaRPr>
          </a:p>
          <a:p>
            <a:pPr marL="0" lvl="0" indent="0" algn="l" rtl="0">
              <a:spcBef>
                <a:spcPts val="600"/>
              </a:spcBef>
              <a:spcAft>
                <a:spcPts val="0"/>
              </a:spcAft>
              <a:buClr>
                <a:schemeClr val="dk1"/>
              </a:buClr>
              <a:buSzPts val="1100"/>
              <a:buFont typeface="Arial"/>
              <a:buNone/>
            </a:pPr>
            <a:r>
              <a:rPr lang="en" sz="1800"/>
              <a:t>You can find me at:</a:t>
            </a:r>
            <a:endParaRPr sz="1800"/>
          </a:p>
          <a:p>
            <a:pPr marL="0" lvl="0" indent="0" algn="l" rtl="0">
              <a:spcBef>
                <a:spcPts val="600"/>
              </a:spcBef>
              <a:spcAft>
                <a:spcPts val="0"/>
              </a:spcAft>
              <a:buClr>
                <a:schemeClr val="dk1"/>
              </a:buClr>
              <a:buSzPts val="1100"/>
              <a:buFont typeface="Arial"/>
              <a:buNone/>
            </a:pPr>
            <a:r>
              <a:rPr lang="en" sz="1800"/>
              <a:t>@username · user@mail.me</a:t>
            </a:r>
            <a:endParaRPr sz="1800" b="1"/>
          </a:p>
        </p:txBody>
      </p:sp>
      <p:pic>
        <p:nvPicPr>
          <p:cNvPr id="426" name="Google Shape;426;p37" descr="10.jpg"/>
          <p:cNvPicPr preferRelativeResize="0"/>
          <p:nvPr/>
        </p:nvPicPr>
        <p:blipFill rotWithShape="1">
          <a:blip r:embed="rId3">
            <a:alphaModFix/>
          </a:blip>
          <a:srcRect l="22840" t="14463" r="22840" b="19038"/>
          <a:stretch/>
        </p:blipFill>
        <p:spPr>
          <a:xfrm rot="-5400000">
            <a:off x="-506100" y="506025"/>
            <a:ext cx="3251400" cy="2239200"/>
          </a:xfrm>
          <a:prstGeom prst="parallelogram">
            <a:avLst>
              <a:gd name="adj" fmla="val 63779"/>
            </a:avLst>
          </a:prstGeom>
          <a:noFill/>
          <a:ln>
            <a:noFill/>
          </a:ln>
        </p:spPr>
      </p:pic>
      <p:pic>
        <p:nvPicPr>
          <p:cNvPr id="3074" name="Picture 2" descr="Rise &amp;#39;n Shine Animation on Behance">
            <a:extLst>
              <a:ext uri="{FF2B5EF4-FFF2-40B4-BE49-F238E27FC236}">
                <a16:creationId xmlns:a16="http://schemas.microsoft.com/office/drawing/2014/main" id="{28D4E135-694F-49DE-95F6-2BC82130692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80029" y="0"/>
            <a:ext cx="6863846" cy="55368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9" name="Google Shape;329;p30"/>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96</a:t>
            </a:fld>
            <a:endParaRPr/>
          </a:p>
        </p:txBody>
      </p:sp>
      <p:sp>
        <p:nvSpPr>
          <p:cNvPr id="323" name="Google Shape;323;p30"/>
          <p:cNvSpPr txBox="1">
            <a:spLocks noGrp="1"/>
          </p:cNvSpPr>
          <p:nvPr>
            <p:ph type="ctrTitle" idx="4294967295"/>
          </p:nvPr>
        </p:nvSpPr>
        <p:spPr>
          <a:xfrm>
            <a:off x="0" y="952500"/>
            <a:ext cx="6034088" cy="8953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rgbClr val="FFCC00"/>
                </a:solidFill>
              </a:rPr>
              <a:t>89,526,124$</a:t>
            </a:r>
            <a:endParaRPr sz="7200">
              <a:solidFill>
                <a:srgbClr val="FFCC00"/>
              </a:solidFill>
            </a:endParaRPr>
          </a:p>
        </p:txBody>
      </p:sp>
      <p:sp>
        <p:nvSpPr>
          <p:cNvPr id="324" name="Google Shape;324;p30"/>
          <p:cNvSpPr txBox="1">
            <a:spLocks noGrp="1"/>
          </p:cNvSpPr>
          <p:nvPr>
            <p:ph type="subTitle" idx="4294967295"/>
          </p:nvPr>
        </p:nvSpPr>
        <p:spPr>
          <a:xfrm>
            <a:off x="0" y="1487488"/>
            <a:ext cx="6034088" cy="4635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That’s a lot of money</a:t>
            </a:r>
            <a:endParaRPr sz="1800"/>
          </a:p>
        </p:txBody>
      </p:sp>
      <p:sp>
        <p:nvSpPr>
          <p:cNvPr id="325" name="Google Shape;325;p30"/>
          <p:cNvSpPr txBox="1">
            <a:spLocks noGrp="1"/>
          </p:cNvSpPr>
          <p:nvPr>
            <p:ph type="ctrTitle" idx="4294967295"/>
          </p:nvPr>
        </p:nvSpPr>
        <p:spPr>
          <a:xfrm>
            <a:off x="0" y="3581400"/>
            <a:ext cx="6034088" cy="8953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rgbClr val="FF0066"/>
                </a:solidFill>
              </a:rPr>
              <a:t>100%</a:t>
            </a:r>
            <a:endParaRPr sz="7200">
              <a:solidFill>
                <a:srgbClr val="FF0066"/>
              </a:solidFill>
            </a:endParaRPr>
          </a:p>
        </p:txBody>
      </p:sp>
      <p:sp>
        <p:nvSpPr>
          <p:cNvPr id="326" name="Google Shape;326;p30"/>
          <p:cNvSpPr txBox="1">
            <a:spLocks noGrp="1"/>
          </p:cNvSpPr>
          <p:nvPr>
            <p:ph type="subTitle" idx="4294967295"/>
          </p:nvPr>
        </p:nvSpPr>
        <p:spPr>
          <a:xfrm>
            <a:off x="0" y="4116388"/>
            <a:ext cx="6034088" cy="4635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Total success!</a:t>
            </a:r>
            <a:endParaRPr sz="1800"/>
          </a:p>
        </p:txBody>
      </p:sp>
      <p:sp>
        <p:nvSpPr>
          <p:cNvPr id="327" name="Google Shape;327;p30"/>
          <p:cNvSpPr txBox="1">
            <a:spLocks noGrp="1"/>
          </p:cNvSpPr>
          <p:nvPr>
            <p:ph type="ctrTitle" idx="4294967295"/>
          </p:nvPr>
        </p:nvSpPr>
        <p:spPr>
          <a:xfrm>
            <a:off x="0" y="2266950"/>
            <a:ext cx="6034088" cy="8953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a:solidFill>
                  <a:srgbClr val="FF6600"/>
                </a:solidFill>
              </a:rPr>
              <a:t>185,244</a:t>
            </a:r>
            <a:r>
              <a:rPr lang="en" sz="4800">
                <a:solidFill>
                  <a:srgbClr val="FF6600"/>
                </a:solidFill>
              </a:rPr>
              <a:t> users</a:t>
            </a:r>
            <a:endParaRPr sz="4800">
              <a:solidFill>
                <a:srgbClr val="FF6600"/>
              </a:solidFill>
            </a:endParaRPr>
          </a:p>
        </p:txBody>
      </p:sp>
      <p:sp>
        <p:nvSpPr>
          <p:cNvPr id="328" name="Google Shape;328;p30"/>
          <p:cNvSpPr txBox="1">
            <a:spLocks noGrp="1"/>
          </p:cNvSpPr>
          <p:nvPr>
            <p:ph type="subTitle" idx="4294967295"/>
          </p:nvPr>
        </p:nvSpPr>
        <p:spPr>
          <a:xfrm>
            <a:off x="0" y="2801938"/>
            <a:ext cx="6034088" cy="4635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And a lot of users</a:t>
            </a:r>
            <a:endParaRPr sz="18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333"/>
        <p:cNvGrpSpPr/>
        <p:nvPr/>
      </p:nvGrpSpPr>
      <p:grpSpPr>
        <a:xfrm>
          <a:off x="0" y="0"/>
          <a:ext cx="0" cy="0"/>
          <a:chOff x="0" y="0"/>
          <a:chExt cx="0" cy="0"/>
        </a:xfrm>
      </p:grpSpPr>
      <p:sp>
        <p:nvSpPr>
          <p:cNvPr id="334" name="Google Shape;334;p3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process is easy</a:t>
            </a:r>
            <a:endParaRPr/>
          </a:p>
        </p:txBody>
      </p:sp>
      <p:sp>
        <p:nvSpPr>
          <p:cNvPr id="347" name="Google Shape;347;p31"/>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97</a:t>
            </a:fld>
            <a:endParaRPr/>
          </a:p>
        </p:txBody>
      </p:sp>
      <p:grpSp>
        <p:nvGrpSpPr>
          <p:cNvPr id="335" name="Google Shape;335;p31"/>
          <p:cNvGrpSpPr/>
          <p:nvPr/>
        </p:nvGrpSpPr>
        <p:grpSpPr>
          <a:xfrm rot="10800000" flipH="1">
            <a:off x="4171679" y="1803913"/>
            <a:ext cx="821730" cy="1228760"/>
            <a:chOff x="4171679" y="1802748"/>
            <a:chExt cx="821730" cy="1228760"/>
          </a:xfrm>
        </p:grpSpPr>
        <p:sp>
          <p:nvSpPr>
            <p:cNvPr id="336" name="Google Shape;336;p31"/>
            <p:cNvSpPr/>
            <p:nvPr/>
          </p:nvSpPr>
          <p:spPr>
            <a:xfrm rot="10800000">
              <a:off x="4171679" y="2413508"/>
              <a:ext cx="821700" cy="618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7" name="Google Shape;337;p31"/>
            <p:cNvSpPr/>
            <p:nvPr/>
          </p:nvSpPr>
          <p:spPr>
            <a:xfrm flipH="1">
              <a:off x="4171679" y="1802748"/>
              <a:ext cx="821730" cy="617854"/>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38" name="Google Shape;338;p31"/>
          <p:cNvGrpSpPr/>
          <p:nvPr/>
        </p:nvGrpSpPr>
        <p:grpSpPr>
          <a:xfrm rot="10800000" flipH="1">
            <a:off x="1972825" y="1802809"/>
            <a:ext cx="821730" cy="1228859"/>
            <a:chOff x="1972825" y="1803752"/>
            <a:chExt cx="821730" cy="1228859"/>
          </a:xfrm>
        </p:grpSpPr>
        <p:sp>
          <p:nvSpPr>
            <p:cNvPr id="339" name="Google Shape;339;p31"/>
            <p:cNvSpPr/>
            <p:nvPr/>
          </p:nvSpPr>
          <p:spPr>
            <a:xfrm rot="10800000">
              <a:off x="1972825" y="2414611"/>
              <a:ext cx="821700" cy="61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31"/>
            <p:cNvSpPr/>
            <p:nvPr/>
          </p:nvSpPr>
          <p:spPr>
            <a:xfrm flipH="1">
              <a:off x="1972825" y="1803752"/>
              <a:ext cx="821730" cy="617854"/>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41" name="Google Shape;341;p31"/>
          <p:cNvGrpSpPr/>
          <p:nvPr/>
        </p:nvGrpSpPr>
        <p:grpSpPr>
          <a:xfrm rot="10800000" flipH="1">
            <a:off x="5808538" y="1802748"/>
            <a:ext cx="821730" cy="1228977"/>
            <a:chOff x="5808538" y="1803695"/>
            <a:chExt cx="821730" cy="1228977"/>
          </a:xfrm>
        </p:grpSpPr>
        <p:sp>
          <p:nvSpPr>
            <p:cNvPr id="342" name="Google Shape;342;p31"/>
            <p:cNvSpPr/>
            <p:nvPr/>
          </p:nvSpPr>
          <p:spPr>
            <a:xfrm rot="10800000">
              <a:off x="5808538" y="2414672"/>
              <a:ext cx="821700" cy="6180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3" name="Google Shape;343;p31"/>
            <p:cNvSpPr/>
            <p:nvPr/>
          </p:nvSpPr>
          <p:spPr>
            <a:xfrm flipH="1">
              <a:off x="5808538" y="1803695"/>
              <a:ext cx="821730" cy="617854"/>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4" name="Google Shape;344;p31"/>
          <p:cNvSpPr txBox="1"/>
          <p:nvPr/>
        </p:nvSpPr>
        <p:spPr>
          <a:xfrm>
            <a:off x="642075" y="1807783"/>
            <a:ext cx="1509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rgbClr val="FF6600"/>
                </a:solidFill>
                <a:latin typeface="Hind"/>
                <a:ea typeface="Hind"/>
                <a:cs typeface="Hind"/>
                <a:sym typeface="Hind"/>
              </a:rPr>
              <a:t>FIRST</a:t>
            </a:r>
            <a:endParaRPr sz="2400" b="1">
              <a:solidFill>
                <a:srgbClr val="FF6600"/>
              </a:solidFill>
              <a:latin typeface="Hind"/>
              <a:ea typeface="Hind"/>
              <a:cs typeface="Hind"/>
              <a:sym typeface="Hind"/>
            </a:endParaRPr>
          </a:p>
        </p:txBody>
      </p:sp>
      <p:sp>
        <p:nvSpPr>
          <p:cNvPr id="345" name="Google Shape;345;p31"/>
          <p:cNvSpPr txBox="1"/>
          <p:nvPr/>
        </p:nvSpPr>
        <p:spPr>
          <a:xfrm>
            <a:off x="2482388" y="1807783"/>
            <a:ext cx="1872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rgbClr val="6699FF"/>
                </a:solidFill>
                <a:latin typeface="Hind"/>
                <a:ea typeface="Hind"/>
                <a:cs typeface="Hind"/>
                <a:sym typeface="Hind"/>
              </a:rPr>
              <a:t>SECOND</a:t>
            </a:r>
            <a:endParaRPr sz="2400" b="1">
              <a:solidFill>
                <a:srgbClr val="6699FF"/>
              </a:solidFill>
              <a:latin typeface="Hind"/>
              <a:ea typeface="Hind"/>
              <a:cs typeface="Hind"/>
              <a:sym typeface="Hind"/>
            </a:endParaRPr>
          </a:p>
        </p:txBody>
      </p:sp>
      <p:sp>
        <p:nvSpPr>
          <p:cNvPr id="346" name="Google Shape;346;p31"/>
          <p:cNvSpPr txBox="1"/>
          <p:nvPr/>
        </p:nvSpPr>
        <p:spPr>
          <a:xfrm>
            <a:off x="4486244" y="1807783"/>
            <a:ext cx="1509000" cy="123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a:solidFill>
                  <a:srgbClr val="66FF33"/>
                </a:solidFill>
                <a:latin typeface="Hind"/>
                <a:ea typeface="Hind"/>
                <a:cs typeface="Hind"/>
                <a:sym typeface="Hind"/>
              </a:rPr>
              <a:t>LAST</a:t>
            </a:r>
            <a:endParaRPr sz="2400" b="1">
              <a:solidFill>
                <a:srgbClr val="66FF33"/>
              </a:solidFill>
              <a:latin typeface="Hind"/>
              <a:ea typeface="Hind"/>
              <a:cs typeface="Hind"/>
              <a:sym typeface="Hin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363"/>
        <p:cNvGrpSpPr/>
        <p:nvPr/>
      </p:nvGrpSpPr>
      <p:grpSpPr>
        <a:xfrm>
          <a:off x="0" y="0"/>
          <a:ext cx="0" cy="0"/>
          <a:chOff x="0" y="0"/>
          <a:chExt cx="0" cy="0"/>
        </a:xfrm>
      </p:grpSpPr>
      <p:sp>
        <p:nvSpPr>
          <p:cNvPr id="364" name="Google Shape;364;p3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r>
              <a:rPr lang="en"/>
              <a:t>You can insert graphs from Excel or Google Sheets</a:t>
            </a:r>
            <a:endParaRPr/>
          </a:p>
        </p:txBody>
      </p:sp>
      <p:sp>
        <p:nvSpPr>
          <p:cNvPr id="365" name="Google Shape;365;p3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98</a:t>
            </a:fld>
            <a:endParaRPr/>
          </a:p>
        </p:txBody>
      </p:sp>
      <p:cxnSp>
        <p:nvCxnSpPr>
          <p:cNvPr id="366" name="Google Shape;366;p33"/>
          <p:cNvCxnSpPr/>
          <p:nvPr/>
        </p:nvCxnSpPr>
        <p:spPr>
          <a:xfrm>
            <a:off x="1236450" y="1074701"/>
            <a:ext cx="6671100" cy="0"/>
          </a:xfrm>
          <a:prstGeom prst="straightConnector1">
            <a:avLst/>
          </a:prstGeom>
          <a:noFill/>
          <a:ln w="9525" cap="flat" cmpd="sng">
            <a:solidFill>
              <a:schemeClr val="lt2"/>
            </a:solidFill>
            <a:prstDash val="solid"/>
            <a:round/>
            <a:headEnd type="none" w="med" len="med"/>
            <a:tailEnd type="none" w="med" len="med"/>
          </a:ln>
        </p:spPr>
      </p:cxnSp>
      <p:cxnSp>
        <p:nvCxnSpPr>
          <p:cNvPr id="367" name="Google Shape;367;p33"/>
          <p:cNvCxnSpPr/>
          <p:nvPr/>
        </p:nvCxnSpPr>
        <p:spPr>
          <a:xfrm>
            <a:off x="1236450" y="1784183"/>
            <a:ext cx="6671100" cy="0"/>
          </a:xfrm>
          <a:prstGeom prst="straightConnector1">
            <a:avLst/>
          </a:prstGeom>
          <a:noFill/>
          <a:ln w="9525" cap="flat" cmpd="sng">
            <a:solidFill>
              <a:schemeClr val="lt2"/>
            </a:solidFill>
            <a:prstDash val="solid"/>
            <a:round/>
            <a:headEnd type="none" w="med" len="med"/>
            <a:tailEnd type="none" w="med" len="med"/>
          </a:ln>
        </p:spPr>
      </p:cxnSp>
      <p:cxnSp>
        <p:nvCxnSpPr>
          <p:cNvPr id="368" name="Google Shape;368;p33"/>
          <p:cNvCxnSpPr/>
          <p:nvPr/>
        </p:nvCxnSpPr>
        <p:spPr>
          <a:xfrm>
            <a:off x="1236450" y="2493664"/>
            <a:ext cx="6671100" cy="0"/>
          </a:xfrm>
          <a:prstGeom prst="straightConnector1">
            <a:avLst/>
          </a:prstGeom>
          <a:noFill/>
          <a:ln w="9525" cap="flat" cmpd="sng">
            <a:solidFill>
              <a:schemeClr val="lt2"/>
            </a:solidFill>
            <a:prstDash val="solid"/>
            <a:round/>
            <a:headEnd type="none" w="med" len="med"/>
            <a:tailEnd type="none" w="med" len="med"/>
          </a:ln>
        </p:spPr>
      </p:cxnSp>
      <p:cxnSp>
        <p:nvCxnSpPr>
          <p:cNvPr id="369" name="Google Shape;369;p33"/>
          <p:cNvCxnSpPr/>
          <p:nvPr/>
        </p:nvCxnSpPr>
        <p:spPr>
          <a:xfrm>
            <a:off x="1236450" y="3203146"/>
            <a:ext cx="6671100" cy="0"/>
          </a:xfrm>
          <a:prstGeom prst="straightConnector1">
            <a:avLst/>
          </a:prstGeom>
          <a:noFill/>
          <a:ln w="9525" cap="flat" cmpd="sng">
            <a:solidFill>
              <a:schemeClr val="lt2"/>
            </a:solidFill>
            <a:prstDash val="solid"/>
            <a:round/>
            <a:headEnd type="none" w="med" len="med"/>
            <a:tailEnd type="none" w="med" len="med"/>
          </a:ln>
        </p:spPr>
      </p:cxnSp>
      <p:cxnSp>
        <p:nvCxnSpPr>
          <p:cNvPr id="370" name="Google Shape;370;p33"/>
          <p:cNvCxnSpPr/>
          <p:nvPr/>
        </p:nvCxnSpPr>
        <p:spPr>
          <a:xfrm>
            <a:off x="1236450" y="3934526"/>
            <a:ext cx="6671100" cy="0"/>
          </a:xfrm>
          <a:prstGeom prst="straightConnector1">
            <a:avLst/>
          </a:prstGeom>
          <a:noFill/>
          <a:ln w="9525" cap="flat" cmpd="sng">
            <a:solidFill>
              <a:schemeClr val="lt2"/>
            </a:solidFill>
            <a:prstDash val="solid"/>
            <a:round/>
            <a:headEnd type="none" w="med" len="med"/>
            <a:tailEnd type="none" w="med" len="med"/>
          </a:ln>
        </p:spPr>
      </p:cxnSp>
      <p:sp>
        <p:nvSpPr>
          <p:cNvPr id="371" name="Google Shape;371;p33"/>
          <p:cNvSpPr txBox="1"/>
          <p:nvPr/>
        </p:nvSpPr>
        <p:spPr>
          <a:xfrm>
            <a:off x="1236450" y="915950"/>
            <a:ext cx="2850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Hind"/>
                <a:ea typeface="Hind"/>
                <a:cs typeface="Hind"/>
                <a:sym typeface="Hind"/>
              </a:rPr>
              <a:t>4000</a:t>
            </a:r>
            <a:endParaRPr sz="1000">
              <a:solidFill>
                <a:schemeClr val="dk2"/>
              </a:solidFill>
              <a:latin typeface="Hind"/>
              <a:ea typeface="Hind"/>
              <a:cs typeface="Hind"/>
              <a:sym typeface="Hind"/>
            </a:endParaRPr>
          </a:p>
          <a:p>
            <a:pPr marL="0" marR="0" lvl="0" indent="0" algn="r" rtl="0">
              <a:lnSpc>
                <a:spcPct val="100000"/>
              </a:lnSpc>
              <a:spcBef>
                <a:spcPts val="4400"/>
              </a:spcBef>
              <a:spcAft>
                <a:spcPts val="0"/>
              </a:spcAft>
              <a:buNone/>
            </a:pPr>
            <a:r>
              <a:rPr lang="en" sz="1000">
                <a:solidFill>
                  <a:schemeClr val="dk2"/>
                </a:solidFill>
                <a:latin typeface="Hind"/>
                <a:ea typeface="Hind"/>
                <a:cs typeface="Hind"/>
                <a:sym typeface="Hind"/>
              </a:rPr>
              <a:t>3000</a:t>
            </a:r>
            <a:endParaRPr sz="1000">
              <a:solidFill>
                <a:schemeClr val="dk2"/>
              </a:solidFill>
              <a:latin typeface="Hind"/>
              <a:ea typeface="Hind"/>
              <a:cs typeface="Hind"/>
              <a:sym typeface="Hind"/>
            </a:endParaRPr>
          </a:p>
          <a:p>
            <a:pPr marL="0" marR="0" lvl="0" indent="0" algn="r" rtl="0">
              <a:lnSpc>
                <a:spcPct val="100000"/>
              </a:lnSpc>
              <a:spcBef>
                <a:spcPts val="4400"/>
              </a:spcBef>
              <a:spcAft>
                <a:spcPts val="0"/>
              </a:spcAft>
              <a:buNone/>
            </a:pPr>
            <a:r>
              <a:rPr lang="en" sz="1000">
                <a:solidFill>
                  <a:schemeClr val="dk2"/>
                </a:solidFill>
                <a:latin typeface="Hind"/>
                <a:ea typeface="Hind"/>
                <a:cs typeface="Hind"/>
                <a:sym typeface="Hind"/>
              </a:rPr>
              <a:t>2000</a:t>
            </a:r>
            <a:endParaRPr sz="1000">
              <a:solidFill>
                <a:schemeClr val="dk2"/>
              </a:solidFill>
              <a:latin typeface="Hind"/>
              <a:ea typeface="Hind"/>
              <a:cs typeface="Hind"/>
              <a:sym typeface="Hind"/>
            </a:endParaRPr>
          </a:p>
          <a:p>
            <a:pPr marL="0" marR="0" lvl="0" indent="0" algn="r" rtl="0">
              <a:lnSpc>
                <a:spcPct val="100000"/>
              </a:lnSpc>
              <a:spcBef>
                <a:spcPts val="4400"/>
              </a:spcBef>
              <a:spcAft>
                <a:spcPts val="0"/>
              </a:spcAft>
              <a:buNone/>
            </a:pPr>
            <a:r>
              <a:rPr lang="en" sz="1000">
                <a:solidFill>
                  <a:schemeClr val="dk2"/>
                </a:solidFill>
                <a:latin typeface="Hind"/>
                <a:ea typeface="Hind"/>
                <a:cs typeface="Hind"/>
                <a:sym typeface="Hind"/>
              </a:rPr>
              <a:t>1000</a:t>
            </a:r>
            <a:endParaRPr sz="1000">
              <a:solidFill>
                <a:schemeClr val="dk2"/>
              </a:solidFill>
              <a:latin typeface="Hind"/>
              <a:ea typeface="Hind"/>
              <a:cs typeface="Hind"/>
              <a:sym typeface="Hind"/>
            </a:endParaRPr>
          </a:p>
          <a:p>
            <a:pPr marL="0" marR="0" lvl="0" indent="0" algn="r" rtl="0">
              <a:lnSpc>
                <a:spcPct val="100000"/>
              </a:lnSpc>
              <a:spcBef>
                <a:spcPts val="4400"/>
              </a:spcBef>
              <a:spcAft>
                <a:spcPts val="4400"/>
              </a:spcAft>
              <a:buNone/>
            </a:pPr>
            <a:r>
              <a:rPr lang="en" sz="1000">
                <a:solidFill>
                  <a:schemeClr val="dk2"/>
                </a:solidFill>
                <a:latin typeface="Hind"/>
                <a:ea typeface="Hind"/>
                <a:cs typeface="Hind"/>
                <a:sym typeface="Hind"/>
              </a:rPr>
              <a:t>0</a:t>
            </a:r>
            <a:endParaRPr sz="1000">
              <a:solidFill>
                <a:schemeClr val="dk2"/>
              </a:solidFill>
              <a:latin typeface="Hind"/>
              <a:ea typeface="Hind"/>
              <a:cs typeface="Hind"/>
              <a:sym typeface="Hind"/>
            </a:endParaRPr>
          </a:p>
        </p:txBody>
      </p:sp>
      <p:sp>
        <p:nvSpPr>
          <p:cNvPr id="372" name="Google Shape;372;p33"/>
          <p:cNvSpPr/>
          <p:nvPr/>
        </p:nvSpPr>
        <p:spPr>
          <a:xfrm>
            <a:off x="1808071" y="2380937"/>
            <a:ext cx="215400" cy="1553700"/>
          </a:xfrm>
          <a:prstGeom prst="rect">
            <a:avLst/>
          </a:prstGeom>
          <a:gradFill>
            <a:gsLst>
              <a:gs pos="0">
                <a:srgbClr val="CC3399"/>
              </a:gs>
              <a:gs pos="100000">
                <a:srgbClr val="6699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2097663" y="1986874"/>
            <a:ext cx="215400" cy="1947900"/>
          </a:xfrm>
          <a:prstGeom prst="rect">
            <a:avLst/>
          </a:prstGeom>
          <a:gradFill>
            <a:gsLst>
              <a:gs pos="0">
                <a:srgbClr val="FF0066"/>
              </a:gs>
              <a:gs pos="100000">
                <a:srgbClr val="FF9900"/>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2387254" y="2493664"/>
            <a:ext cx="215400" cy="1441200"/>
          </a:xfrm>
          <a:prstGeom prst="rect">
            <a:avLst/>
          </a:prstGeom>
          <a:gradFill>
            <a:gsLst>
              <a:gs pos="0">
                <a:srgbClr val="33CCCC"/>
              </a:gs>
              <a:gs pos="100000">
                <a:srgbClr val="66FF3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3423552" y="2694727"/>
            <a:ext cx="215400" cy="1239900"/>
          </a:xfrm>
          <a:prstGeom prst="rect">
            <a:avLst/>
          </a:prstGeom>
          <a:gradFill>
            <a:gsLst>
              <a:gs pos="0">
                <a:srgbClr val="CC3399"/>
              </a:gs>
              <a:gs pos="100000">
                <a:srgbClr val="6699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3713144" y="2096344"/>
            <a:ext cx="215400" cy="1838400"/>
          </a:xfrm>
          <a:prstGeom prst="rect">
            <a:avLst/>
          </a:prstGeom>
          <a:gradFill>
            <a:gsLst>
              <a:gs pos="0">
                <a:srgbClr val="FF0066"/>
              </a:gs>
              <a:gs pos="100000">
                <a:srgbClr val="FF9900"/>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002736" y="1229025"/>
            <a:ext cx="215400" cy="2706000"/>
          </a:xfrm>
          <a:prstGeom prst="rect">
            <a:avLst/>
          </a:prstGeom>
          <a:gradFill>
            <a:gsLst>
              <a:gs pos="0">
                <a:srgbClr val="33CCCC"/>
              </a:gs>
              <a:gs pos="100000">
                <a:srgbClr val="66FF3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5039033" y="2140120"/>
            <a:ext cx="215400" cy="1794600"/>
          </a:xfrm>
          <a:prstGeom prst="rect">
            <a:avLst/>
          </a:prstGeom>
          <a:gradFill>
            <a:gsLst>
              <a:gs pos="0">
                <a:srgbClr val="CC3399"/>
              </a:gs>
              <a:gs pos="100000">
                <a:srgbClr val="6699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5328625" y="1074577"/>
            <a:ext cx="215400" cy="2860200"/>
          </a:xfrm>
          <a:prstGeom prst="rect">
            <a:avLst/>
          </a:prstGeom>
          <a:gradFill>
            <a:gsLst>
              <a:gs pos="0">
                <a:srgbClr val="FF0066"/>
              </a:gs>
              <a:gs pos="100000">
                <a:srgbClr val="FF9900"/>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5618217" y="2322562"/>
            <a:ext cx="215400" cy="1611900"/>
          </a:xfrm>
          <a:prstGeom prst="rect">
            <a:avLst/>
          </a:prstGeom>
          <a:gradFill>
            <a:gsLst>
              <a:gs pos="0">
                <a:srgbClr val="33CCCC"/>
              </a:gs>
              <a:gs pos="100000">
                <a:srgbClr val="66FF3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6654515" y="2753101"/>
            <a:ext cx="215400" cy="1181400"/>
          </a:xfrm>
          <a:prstGeom prst="rect">
            <a:avLst/>
          </a:prstGeom>
          <a:gradFill>
            <a:gsLst>
              <a:gs pos="0">
                <a:srgbClr val="CC3399"/>
              </a:gs>
              <a:gs pos="100000">
                <a:srgbClr val="6699FF"/>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6944106" y="1293620"/>
            <a:ext cx="215400" cy="2641200"/>
          </a:xfrm>
          <a:prstGeom prst="rect">
            <a:avLst/>
          </a:prstGeom>
          <a:gradFill>
            <a:gsLst>
              <a:gs pos="0">
                <a:srgbClr val="FF0066"/>
              </a:gs>
              <a:gs pos="100000">
                <a:srgbClr val="FF9900"/>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7233698" y="1607410"/>
            <a:ext cx="215400" cy="2327400"/>
          </a:xfrm>
          <a:prstGeom prst="rect">
            <a:avLst/>
          </a:prstGeom>
          <a:gradFill>
            <a:gsLst>
              <a:gs pos="0">
                <a:srgbClr val="33CCCC"/>
              </a:gs>
              <a:gs pos="100000">
                <a:srgbClr val="66FF3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387"/>
        <p:cNvGrpSpPr/>
        <p:nvPr/>
      </p:nvGrpSpPr>
      <p:grpSpPr>
        <a:xfrm>
          <a:off x="0" y="0"/>
          <a:ext cx="0" cy="0"/>
          <a:chOff x="0" y="0"/>
          <a:chExt cx="0" cy="0"/>
        </a:xfrm>
      </p:grpSpPr>
      <p:sp>
        <p:nvSpPr>
          <p:cNvPr id="389" name="Google Shape;389;p34"/>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99</a:t>
            </a:fld>
            <a:endParaRPr/>
          </a:p>
        </p:txBody>
      </p:sp>
      <p:sp>
        <p:nvSpPr>
          <p:cNvPr id="388" name="Google Shape;388;p34"/>
          <p:cNvSpPr txBox="1">
            <a:spLocks noGrp="1"/>
          </p:cNvSpPr>
          <p:nvPr>
            <p:ph type="body" idx="4294967295"/>
          </p:nvPr>
        </p:nvSpPr>
        <p:spPr>
          <a:xfrm>
            <a:off x="0" y="671513"/>
            <a:ext cx="3240088" cy="3355975"/>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1800" b="1">
                <a:solidFill>
                  <a:srgbClr val="FFCC00"/>
                </a:solidFill>
              </a:rPr>
              <a:t>MOBILE</a:t>
            </a:r>
            <a:r>
              <a:rPr lang="en" sz="1800" b="1"/>
              <a:t> PROJECT</a:t>
            </a:r>
            <a:endParaRPr sz="1800" b="1"/>
          </a:p>
          <a:p>
            <a:pPr marL="0" lvl="0" indent="0" algn="l" rtl="0">
              <a:spcBef>
                <a:spcPts val="600"/>
              </a:spcBef>
              <a:spcAft>
                <a:spcPts val="0"/>
              </a:spcAft>
              <a:buNone/>
            </a:pPr>
            <a:r>
              <a:rPr lang="en" sz="1800"/>
              <a:t>Show and explain your web, app or software projects using these gadget templates.</a:t>
            </a:r>
            <a:endParaRPr sz="1800"/>
          </a:p>
        </p:txBody>
      </p:sp>
      <p:grpSp>
        <p:nvGrpSpPr>
          <p:cNvPr id="390" name="Google Shape;390;p34"/>
          <p:cNvGrpSpPr/>
          <p:nvPr/>
        </p:nvGrpSpPr>
        <p:grpSpPr>
          <a:xfrm>
            <a:off x="5353200" y="373572"/>
            <a:ext cx="2119546" cy="4396359"/>
            <a:chOff x="2547150" y="238125"/>
            <a:chExt cx="2525675" cy="5238750"/>
          </a:xfrm>
        </p:grpSpPr>
        <p:sp>
          <p:nvSpPr>
            <p:cNvPr id="391" name="Google Shape;391;p34"/>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9525" cap="flat" cmpd="sng">
              <a:solidFill>
                <a:srgbClr val="FFC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95" name="Google Shape;395;p34"/>
          <p:cNvPicPr preferRelativeResize="0"/>
          <p:nvPr/>
        </p:nvPicPr>
        <p:blipFill rotWithShape="1">
          <a:blip r:embed="rId3">
            <a:alphaModFix/>
          </a:blip>
          <a:srcRect b="23786"/>
          <a:stretch/>
        </p:blipFill>
        <p:spPr>
          <a:xfrm>
            <a:off x="5399525" y="756087"/>
            <a:ext cx="2025525" cy="3631750"/>
          </a:xfrm>
          <a:prstGeom prst="rect">
            <a:avLst/>
          </a:prstGeom>
          <a:noFill/>
          <a:ln>
            <a:noFill/>
          </a:ln>
        </p:spPr>
      </p:pic>
    </p:spTree>
  </p:cSld>
  <p:clrMapOvr>
    <a:masterClrMapping/>
  </p:clrMapOvr>
</p:sld>
</file>

<file path=ppt/theme/theme1.xml><?xml version="1.0" encoding="utf-8"?>
<a:theme xmlns:a="http://schemas.openxmlformats.org/drawingml/2006/main" name="Dumaine">
  <a:themeElements>
    <a:clrScheme name="Custom 347">
      <a:dk1>
        <a:srgbClr val="FFFFFF"/>
      </a:dk1>
      <a:lt1>
        <a:srgbClr val="041F30"/>
      </a:lt1>
      <a:dk2>
        <a:srgbClr val="E3E7EC"/>
      </a:dk2>
      <a:lt2>
        <a:srgbClr val="5A6B85"/>
      </a:lt2>
      <a:accent1>
        <a:srgbClr val="6699FF"/>
      </a:accent1>
      <a:accent2>
        <a:srgbClr val="33CCFF"/>
      </a:accent2>
      <a:accent3>
        <a:srgbClr val="33CCCC"/>
      </a:accent3>
      <a:accent4>
        <a:srgbClr val="66FF33"/>
      </a:accent4>
      <a:accent5>
        <a:srgbClr val="FF0066"/>
      </a:accent5>
      <a:accent6>
        <a:srgbClr val="FF66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4543</Words>
  <Application>Microsoft Office PowerPoint</Application>
  <PresentationFormat>Trình chiếu Trên màn hình (16:9)</PresentationFormat>
  <Paragraphs>471</Paragraphs>
  <Slides>106</Slides>
  <Notes>88</Notes>
  <HiddenSlides>15</HiddenSlides>
  <MMClips>0</MMClips>
  <ScaleCrop>false</ScaleCrop>
  <HeadingPairs>
    <vt:vector size="6" baseType="variant">
      <vt:variant>
        <vt:lpstr>Phông được Dùng</vt:lpstr>
      </vt:variant>
      <vt:variant>
        <vt:i4>25</vt:i4>
      </vt:variant>
      <vt:variant>
        <vt:lpstr>Chủ đề</vt:lpstr>
      </vt:variant>
      <vt:variant>
        <vt:i4>1</vt:i4>
      </vt:variant>
      <vt:variant>
        <vt:lpstr>Tiêu đề Bản chiếu</vt:lpstr>
      </vt:variant>
      <vt:variant>
        <vt:i4>106</vt:i4>
      </vt:variant>
    </vt:vector>
  </HeadingPairs>
  <TitlesOfParts>
    <vt:vector size="132" baseType="lpstr">
      <vt:lpstr>Hind</vt:lpstr>
      <vt:lpstr>open sans</vt:lpstr>
      <vt:lpstr>Wingdings</vt:lpstr>
      <vt:lpstr>Corbel</vt:lpstr>
      <vt:lpstr>Calibri Light</vt:lpstr>
      <vt:lpstr>Aharoni</vt:lpstr>
      <vt:lpstr>Arial</vt:lpstr>
      <vt:lpstr>Kristen ITC</vt:lpstr>
      <vt:lpstr>Consolas</vt:lpstr>
      <vt:lpstr>inherit</vt:lpstr>
      <vt:lpstr>Arial Rounded MT Bold</vt:lpstr>
      <vt:lpstr>Montserrat</vt:lpstr>
      <vt:lpstr>Inter</vt:lpstr>
      <vt:lpstr>Cavolini</vt:lpstr>
      <vt:lpstr>Abadi</vt:lpstr>
      <vt:lpstr>Calibri</vt:lpstr>
      <vt:lpstr>Cambria</vt:lpstr>
      <vt:lpstr>-apple-system</vt:lpstr>
      <vt:lpstr>Showcard Gothic</vt:lpstr>
      <vt:lpstr>Times New Roman</vt:lpstr>
      <vt:lpstr>Berlin Sans FB Demi</vt:lpstr>
      <vt:lpstr>Segoe UI Historic</vt:lpstr>
      <vt:lpstr>Pecita Bold</vt:lpstr>
      <vt:lpstr>Georgia</vt:lpstr>
      <vt:lpstr>Bahnschrift SemiLight SemiConde</vt:lpstr>
      <vt:lpstr>Dumaine</vt:lpstr>
      <vt:lpstr>SPARK CORE</vt:lpstr>
      <vt:lpstr>Thành viên nhóm</vt:lpstr>
      <vt:lpstr>CONTENT</vt:lpstr>
      <vt:lpstr>1. Giới thiệu</vt:lpstr>
      <vt:lpstr>Lịch sử</vt:lpstr>
      <vt:lpstr>What is Spark ?</vt:lpstr>
      <vt:lpstr>Bản trình bày PowerPoint</vt:lpstr>
      <vt:lpstr>Spark Ecosystem</vt:lpstr>
      <vt:lpstr>Bản trình bày PowerPoint</vt:lpstr>
      <vt:lpstr>Components</vt:lpstr>
      <vt:lpstr>Spark vs Hadoop MapReduce</vt:lpstr>
      <vt:lpstr>Các tính năng cũng như là ưu điểm</vt:lpstr>
      <vt:lpstr>Nhược điểm</vt:lpstr>
      <vt:lpstr>Ứng dụng</vt:lpstr>
      <vt:lpstr>2. RDD &amp; How Spark work</vt:lpstr>
      <vt:lpstr>Bản trình bày PowerPoint</vt:lpstr>
      <vt:lpstr>RDD (Resilient Distributed Datasets )</vt:lpstr>
      <vt:lpstr>Bản trình bày PowerPoint</vt:lpstr>
      <vt:lpstr>Bản trình bày PowerPoint</vt:lpstr>
      <vt:lpstr> Lazy Evaluation</vt:lpstr>
      <vt:lpstr>Lazy Evaluation</vt:lpstr>
      <vt:lpstr>Bản trình bày PowerPoint</vt:lpstr>
      <vt:lpstr>Spark RDD Operations</vt:lpstr>
      <vt:lpstr>Transformation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Action</vt:lpstr>
      <vt:lpstr>Partitions </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HOW SPARK WORK?</vt:lpstr>
      <vt:lpstr>Bản trình bày PowerPoint</vt:lpstr>
      <vt:lpstr>Bản trình bày PowerPoint</vt:lpstr>
      <vt:lpstr>Bản trình bày PowerPoint</vt:lpstr>
      <vt:lpstr>Spark Context</vt:lpstr>
      <vt:lpstr>Spark Context</vt:lpstr>
      <vt:lpstr>Bản trình bày PowerPoint</vt:lpstr>
      <vt:lpstr>RDD GRAPH</vt:lpstr>
      <vt:lpstr>Bản trình bày PowerPoint</vt:lpstr>
      <vt:lpstr>Bản trình bày PowerPoint</vt:lpstr>
      <vt:lpstr>Bản trình bày PowerPoint</vt:lpstr>
      <vt:lpstr>DAGScheduler</vt:lpstr>
      <vt:lpstr>  Worker/</vt:lpstr>
      <vt:lpstr>TaskScheduler:</vt:lpstr>
      <vt:lpstr>Bản trình bày PowerPoint</vt:lpstr>
      <vt:lpstr>Execution mode</vt:lpstr>
      <vt:lpstr>LOCAL MODE</vt:lpstr>
      <vt:lpstr>Bản trình bày PowerPoint</vt:lpstr>
      <vt:lpstr>Bản trình bày PowerPoint</vt:lpstr>
      <vt:lpstr>Bản trình bày PowerPoint</vt:lpstr>
      <vt:lpstr>3.Cluster</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THANKS!</vt:lpstr>
      <vt:lpstr>89,526,124$</vt:lpstr>
      <vt:lpstr>Our process is easy</vt:lpstr>
      <vt:lpstr>Bản trình bày PowerPoint</vt:lpstr>
      <vt:lpstr>Bản trình bày PowerPoint</vt:lpstr>
      <vt:lpstr>Bản trình bày PowerPoint</vt:lpstr>
      <vt:lpstr>Bản trình bày PowerPoint</vt:lpstr>
      <vt:lpstr>Credits</vt:lpstr>
      <vt:lpstr>Presentation design</vt:lpstr>
      <vt:lpstr>2. EXTRA RESOURCES</vt:lpstr>
      <vt:lpstr>SWOT Analysis</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CORE</dc:title>
  <dc:creator>Đoàn Thục Quyên</dc:creator>
  <cp:lastModifiedBy>Đoàn Thục Quyên</cp:lastModifiedBy>
  <cp:revision>4</cp:revision>
  <dcterms:modified xsi:type="dcterms:W3CDTF">2021-10-07T18:31:45Z</dcterms:modified>
</cp:coreProperties>
</file>